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notesMasterIdLst>
    <p:notesMasterId r:id="rId63"/>
  </p:notesMasterIdLst>
  <p:sldIdLst>
    <p:sldId id="257" r:id="rId6"/>
    <p:sldId id="268" r:id="rId7"/>
    <p:sldId id="331" r:id="rId8"/>
    <p:sldId id="369" r:id="rId9"/>
    <p:sldId id="339" r:id="rId10"/>
    <p:sldId id="273" r:id="rId11"/>
    <p:sldId id="341" r:id="rId12"/>
    <p:sldId id="385" r:id="rId13"/>
    <p:sldId id="370" r:id="rId14"/>
    <p:sldId id="347" r:id="rId15"/>
    <p:sldId id="386" r:id="rId16"/>
    <p:sldId id="371" r:id="rId17"/>
    <p:sldId id="424" r:id="rId18"/>
    <p:sldId id="432" r:id="rId19"/>
    <p:sldId id="423" r:id="rId20"/>
    <p:sldId id="425" r:id="rId21"/>
    <p:sldId id="426" r:id="rId22"/>
    <p:sldId id="375" r:id="rId23"/>
    <p:sldId id="427" r:id="rId24"/>
    <p:sldId id="376" r:id="rId25"/>
    <p:sldId id="431" r:id="rId26"/>
    <p:sldId id="379" r:id="rId27"/>
    <p:sldId id="382" r:id="rId28"/>
    <p:sldId id="383" r:id="rId29"/>
    <p:sldId id="422" r:id="rId30"/>
    <p:sldId id="291" r:id="rId31"/>
    <p:sldId id="384" r:id="rId32"/>
    <p:sldId id="387" r:id="rId33"/>
    <p:sldId id="388" r:id="rId34"/>
    <p:sldId id="389" r:id="rId35"/>
    <p:sldId id="391" r:id="rId36"/>
    <p:sldId id="392" r:id="rId37"/>
    <p:sldId id="394" r:id="rId38"/>
    <p:sldId id="396" r:id="rId39"/>
    <p:sldId id="433" r:id="rId40"/>
    <p:sldId id="400" r:id="rId41"/>
    <p:sldId id="401" r:id="rId42"/>
    <p:sldId id="403" r:id="rId43"/>
    <p:sldId id="404" r:id="rId44"/>
    <p:sldId id="428" r:id="rId45"/>
    <p:sldId id="430" r:id="rId46"/>
    <p:sldId id="406" r:id="rId47"/>
    <p:sldId id="407" r:id="rId48"/>
    <p:sldId id="408" r:id="rId49"/>
    <p:sldId id="409" r:id="rId50"/>
    <p:sldId id="411" r:id="rId51"/>
    <p:sldId id="415" r:id="rId52"/>
    <p:sldId id="413" r:id="rId53"/>
    <p:sldId id="414" r:id="rId54"/>
    <p:sldId id="416" r:id="rId55"/>
    <p:sldId id="417" r:id="rId56"/>
    <p:sldId id="418" r:id="rId57"/>
    <p:sldId id="419" r:id="rId58"/>
    <p:sldId id="420" r:id="rId59"/>
    <p:sldId id="324" r:id="rId60"/>
    <p:sldId id="329" r:id="rId61"/>
    <p:sldId id="325" r:id="rId6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e van Daal" initials="TvD" lastIdx="2" clrIdx="0">
    <p:extLst>
      <p:ext uri="{19B8F6BF-5375-455C-9EA6-DF929625EA0E}">
        <p15:presenceInfo xmlns:p15="http://schemas.microsoft.com/office/powerpoint/2012/main" userId="S::tvdaal@ad.ua.ac.be::ecf543c1-d1bd-4274-b68c-558406766b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A77CF"/>
    <a:srgbClr val="1C00FF"/>
    <a:srgbClr val="983466"/>
    <a:srgbClr val="9A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B64C7-B398-D84C-8A0D-4D2800188814}" v="3" dt="2025-03-14T12:40:29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/>
    <p:restoredTop sz="93562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De Maeyer" userId="a7710417-13f0-4fe1-865c-72edd2f5f89d" providerId="ADAL" clId="{E20B64C7-B398-D84C-8A0D-4D2800188814}"/>
    <pc:docChg chg="modSld">
      <pc:chgData name="Sven De Maeyer" userId="a7710417-13f0-4fe1-865c-72edd2f5f89d" providerId="ADAL" clId="{E20B64C7-B398-D84C-8A0D-4D2800188814}" dt="2025-03-19T14:11:24.655" v="20" actId="1035"/>
      <pc:docMkLst>
        <pc:docMk/>
      </pc:docMkLst>
      <pc:sldChg chg="modSp mod">
        <pc:chgData name="Sven De Maeyer" userId="a7710417-13f0-4fe1-865c-72edd2f5f89d" providerId="ADAL" clId="{E20B64C7-B398-D84C-8A0D-4D2800188814}" dt="2025-03-19T14:11:16.391" v="10" actId="1035"/>
        <pc:sldMkLst>
          <pc:docMk/>
          <pc:sldMk cId="2359865542" sldId="376"/>
        </pc:sldMkLst>
        <pc:graphicFrameChg chg="mod">
          <ac:chgData name="Sven De Maeyer" userId="a7710417-13f0-4fe1-865c-72edd2f5f89d" providerId="ADAL" clId="{E20B64C7-B398-D84C-8A0D-4D2800188814}" dt="2025-03-19T14:11:16.391" v="10" actId="1035"/>
          <ac:graphicFrameMkLst>
            <pc:docMk/>
            <pc:sldMk cId="2359865542" sldId="376"/>
            <ac:graphicFrameMk id="6" creationId="{290E43F3-88D0-A041-B396-10FB3EDB9EFD}"/>
          </ac:graphicFrameMkLst>
        </pc:graphicFrameChg>
      </pc:sldChg>
      <pc:sldChg chg="modSp mod">
        <pc:chgData name="Sven De Maeyer" userId="a7710417-13f0-4fe1-865c-72edd2f5f89d" providerId="ADAL" clId="{E20B64C7-B398-D84C-8A0D-4D2800188814}" dt="2025-03-19T14:11:24.655" v="20" actId="1035"/>
        <pc:sldMkLst>
          <pc:docMk/>
          <pc:sldMk cId="3498382659" sldId="431"/>
        </pc:sldMkLst>
        <pc:graphicFrameChg chg="mod">
          <ac:chgData name="Sven De Maeyer" userId="a7710417-13f0-4fe1-865c-72edd2f5f89d" providerId="ADAL" clId="{E20B64C7-B398-D84C-8A0D-4D2800188814}" dt="2025-03-19T14:11:24.655" v="20" actId="1035"/>
          <ac:graphicFrameMkLst>
            <pc:docMk/>
            <pc:sldMk cId="3498382659" sldId="431"/>
            <ac:graphicFrameMk id="6" creationId="{290E43F3-88D0-A041-B396-10FB3EDB9EF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024AD-D02E-1148-9813-A0DDE1A9AA61}" type="datetimeFigureOut">
              <a:rPr lang="nl-BE" smtClean="0"/>
              <a:t>19/03/2025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3808-A6AE-8847-8EC6-9F383425AE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95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1214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784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995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340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7149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5153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0599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6877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8046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3813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64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3370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5435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6467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326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180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1937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051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435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6216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3189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280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3458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3266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7692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8699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209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57597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6979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2691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BE" dirty="0">
              <a:sym typeface="Wingdings" panose="05000000000000000000" pitchFamily="2" charset="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38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86616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925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66450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59249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98105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47691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5986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65927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27221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97604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71266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80160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444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34738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76312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27226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7522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12814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092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829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808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210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057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F0EA669-8677-CD4C-AD8D-C4852AC0E3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77009"/>
            <a:ext cx="10944226" cy="466027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274638" indent="-274638"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volvl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5C0A10-7AE5-B54C-981D-2DBA7B6F3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9850" y="1613587"/>
            <a:ext cx="1892300" cy="5334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3E52E258-A471-1A48-9273-7FE52ACD1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me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40E03AEB-DCFF-FA42-98DA-C3ACA4374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quote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A0A6BFC5-0BDC-5046-9C6A-AAF1C2A72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BE210D56-4E21-934F-8202-FD47D01F6A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64313" y="2272145"/>
            <a:ext cx="5003800" cy="3965142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</p:spPr>
        <p:txBody>
          <a:bodyPr lIns="0" tIns="0" rIns="0" bIns="0">
            <a:noAutofit/>
          </a:bodyPr>
          <a:lstStyle>
            <a:lvl1pPr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fld id="{E038E271-308C-2E46-A3EC-56326F9084CC}" type="slidenum">
              <a:rPr lang="nl-BE" b="0" i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nl-B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/>
              <a:t>Quote</a:t>
            </a:r>
            <a:endParaRPr lang="en-BE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BE" sz="1600" b="0" i="0" dirty="0">
              <a:latin typeface="ITC Officina Sans Std Book" panose="020B0506040203020204" pitchFamily="34" charset="77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9ECB3C9-12BB-DD49-AC9C-6DE65FEA7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55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2596742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001DE70-4479-594D-A26D-6DB2E92A0A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24" y="4184248"/>
            <a:ext cx="3434216" cy="2050586"/>
          </a:xfrm>
        </p:spPr>
        <p:txBody>
          <a:bodyPr lIns="0" tIns="0" rIns="0" bIns="0"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67FEAD4B-4784-944D-8A3A-6F8F05B2424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79572" y="4184248"/>
            <a:ext cx="3444601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200DA6C-1B4D-7949-8FFA-3FD5A35A03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5016" y="4184248"/>
            <a:ext cx="3422523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70" y="3547641"/>
            <a:ext cx="345701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711" y="3547641"/>
            <a:ext cx="342382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35526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3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106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466" y="4248036"/>
            <a:ext cx="3439464" cy="1989251"/>
          </a:xfrm>
        </p:spPr>
        <p:txBody>
          <a:bodyPr lIns="0" tIns="0" rIns="0" bIns="0"/>
          <a:lstStyle>
            <a:lvl1pPr algn="ctr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3126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25749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3177" y="4248037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2521" y="3725750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70394" y="4226560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9738" y="3704273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A56CA53A-2F47-F94E-BBC9-739AF3FD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9266" y="2133247"/>
            <a:ext cx="2406350" cy="1404432"/>
          </a:xfrm>
        </p:spPr>
        <p:txBody>
          <a:bodyPr lIns="0" tIns="0" rIns="0" bIns="0"/>
          <a:lstStyle>
            <a:lvl1pPr algn="l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D9A0FC3-0D38-0441-BB3C-75F8A95AF9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70977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2045FFF3-F25B-614B-A526-AC100D6B9B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15080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4" name="Tijdelijke aanduiding voor inhoud 19">
            <a:extLst>
              <a:ext uri="{FF2B5EF4-FFF2-40B4-BE49-F238E27FC236}">
                <a16:creationId xmlns:a16="http://schemas.microsoft.com/office/drawing/2014/main" id="{0385125A-3379-2746-BD83-583F817C5C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39266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6" name="Tijdelijke aanduiding voor inhoud 19">
            <a:extLst>
              <a:ext uri="{FF2B5EF4-FFF2-40B4-BE49-F238E27FC236}">
                <a16:creationId xmlns:a16="http://schemas.microsoft.com/office/drawing/2014/main" id="{2459C232-5B0E-134D-B9C4-9B40E0751E2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0977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8" name="Tijdelijke aanduiding voor inhoud 19">
            <a:extLst>
              <a:ext uri="{FF2B5EF4-FFF2-40B4-BE49-F238E27FC236}">
                <a16:creationId xmlns:a16="http://schemas.microsoft.com/office/drawing/2014/main" id="{FA64A415-5531-2B4D-907A-7C688388BF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15080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C89CC1E-5699-C54E-83AE-63F796F3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04479"/>
            <a:ext cx="10944226" cy="62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nl-NL" dirty="0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Afbeelding 4">
            <a:extLst>
              <a:ext uri="{FF2B5EF4-FFF2-40B4-BE49-F238E27FC236}">
                <a16:creationId xmlns:a16="http://schemas.microsoft.com/office/drawing/2014/main" id="{B2CABEA2-6FA0-0245-B24A-C92832AA0D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3" r:id="rId9"/>
    <p:sldLayoutId id="2147484112" r:id="rId10"/>
    <p:sldLayoutId id="2147484102" r:id="rId11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rgbClr val="FF0000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740815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1090057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454114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663658" indent="-22647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aptoe.files.wordpress.com/2014/01/cantril_ladder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andaard.be/cnt/dmf20140114_00928197" TargetMode="External"/><Relationship Id="rId5" Type="http://schemas.openxmlformats.org/officeDocument/2006/relationships/hyperlink" Target="http://www.demorgen.be/dm/nl/993/Gezondheid/article/detail/1773761/2014/01/14/Gelukkiger-met-kinderen-Dat-blijkt-tegen-te-vallen.dhtml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tiff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Statistiek B – contactmoment 3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7547" y="4471988"/>
            <a:ext cx="4120566" cy="1146760"/>
          </a:xfrm>
        </p:spPr>
        <p:txBody>
          <a:bodyPr/>
          <a:lstStyle/>
          <a:p>
            <a:pPr algn="l"/>
            <a:r>
              <a:rPr lang="nl-BE" i="1" dirty="0"/>
              <a:t>Correlaties</a:t>
            </a:r>
          </a:p>
          <a:p>
            <a:pPr algn="l"/>
            <a:r>
              <a:rPr lang="nl-BE" i="1" dirty="0" err="1"/>
              <a:t>Bivariate</a:t>
            </a:r>
            <a:r>
              <a:rPr lang="nl-BE" i="1" dirty="0"/>
              <a:t> regressieanalyse</a:t>
            </a:r>
          </a:p>
          <a:p>
            <a:pPr algn="l"/>
            <a:r>
              <a:rPr lang="nl-BE" dirty="0"/>
              <a:t>										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D495D-3CFC-EA43-9324-D0FFDC4B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Richting en sterkte van een verband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E470E6A-432E-6042-BD80-71E6ED1A3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39C54AC3-7589-FE4E-B5E0-61B2EC4C7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63797"/>
              </p:ext>
            </p:extLst>
          </p:nvPr>
        </p:nvGraphicFramePr>
        <p:xfrm>
          <a:off x="759656" y="1463011"/>
          <a:ext cx="10072464" cy="47742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7488">
                  <a:extLst>
                    <a:ext uri="{9D8B030D-6E8A-4147-A177-3AD203B41FA5}">
                      <a16:colId xmlns:a16="http://schemas.microsoft.com/office/drawing/2014/main" val="976692534"/>
                    </a:ext>
                  </a:extLst>
                </a:gridCol>
                <a:gridCol w="3357488">
                  <a:extLst>
                    <a:ext uri="{9D8B030D-6E8A-4147-A177-3AD203B41FA5}">
                      <a16:colId xmlns:a16="http://schemas.microsoft.com/office/drawing/2014/main" val="2217107128"/>
                    </a:ext>
                  </a:extLst>
                </a:gridCol>
                <a:gridCol w="3357488">
                  <a:extLst>
                    <a:ext uri="{9D8B030D-6E8A-4147-A177-3AD203B41FA5}">
                      <a16:colId xmlns:a16="http://schemas.microsoft.com/office/drawing/2014/main" val="1970142878"/>
                    </a:ext>
                  </a:extLst>
                </a:gridCol>
              </a:tblGrid>
              <a:tr h="507902">
                <a:tc>
                  <a:txBody>
                    <a:bodyPr/>
                    <a:lstStyle/>
                    <a:p>
                      <a:endParaRPr lang="nl-BE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Positieve verbanden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Negatieve verbanden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963437"/>
                  </a:ext>
                </a:extLst>
              </a:tr>
              <a:tr h="2133187">
                <a:tc>
                  <a:txBody>
                    <a:bodyPr/>
                    <a:lstStyle/>
                    <a:p>
                      <a:pPr algn="r"/>
                      <a:r>
                        <a:rPr lang="nl-BE" b="1" dirty="0">
                          <a:solidFill>
                            <a:schemeClr val="tx1"/>
                          </a:solidFill>
                        </a:rPr>
                        <a:t>Volmaakte verbanden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91489"/>
                  </a:ext>
                </a:extLst>
              </a:tr>
              <a:tr h="2133187">
                <a:tc>
                  <a:txBody>
                    <a:bodyPr/>
                    <a:lstStyle/>
                    <a:p>
                      <a:pPr algn="r"/>
                      <a:r>
                        <a:rPr lang="nl-BE" b="1" dirty="0">
                          <a:solidFill>
                            <a:schemeClr val="tx1"/>
                          </a:solidFill>
                        </a:rPr>
                        <a:t>Onvolmaakte verbanden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07437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649E2BEE-1D40-2643-B898-0809245452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7" r="52710"/>
          <a:stretch/>
        </p:blipFill>
        <p:spPr bwMode="auto">
          <a:xfrm>
            <a:off x="4555844" y="2030828"/>
            <a:ext cx="2211564" cy="21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32615C-3018-5C4E-80AF-570CD439D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18957"/>
          <a:stretch/>
        </p:blipFill>
        <p:spPr bwMode="auto">
          <a:xfrm>
            <a:off x="7891978" y="2030136"/>
            <a:ext cx="2408150" cy="21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D85B9D5-1B77-F54F-9D65-48CBE5426F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940"/>
          <a:stretch/>
        </p:blipFill>
        <p:spPr bwMode="auto">
          <a:xfrm>
            <a:off x="7906046" y="4119945"/>
            <a:ext cx="2416314" cy="22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4A7C2EE-3C58-714C-BBB2-DB8FD018C8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0" r="54237"/>
          <a:stretch/>
        </p:blipFill>
        <p:spPr bwMode="auto">
          <a:xfrm>
            <a:off x="4555844" y="4105877"/>
            <a:ext cx="2211564" cy="22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01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2075D-01DB-5641-A1B9-A88661F2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Voorbeelden?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09AFEE-7ACD-CF48-B371-C7350AC1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207432-7744-084A-90BA-C425098D9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altLang="nl-BE" dirty="0"/>
          </a:p>
          <a:p>
            <a:endParaRPr lang="nl-BE" altLang="nl-BE" dirty="0"/>
          </a:p>
          <a:p>
            <a:endParaRPr lang="nl-BE" altLang="nl-BE" dirty="0"/>
          </a:p>
          <a:p>
            <a:endParaRPr lang="nl-BE" altLang="nl-BE" dirty="0"/>
          </a:p>
          <a:p>
            <a:endParaRPr lang="nl-BE" altLang="nl-BE" dirty="0"/>
          </a:p>
          <a:p>
            <a:endParaRPr lang="nl-BE" altLang="nl-BE" dirty="0"/>
          </a:p>
          <a:p>
            <a:r>
              <a:rPr lang="nl-BE" altLang="nl-BE" dirty="0"/>
              <a:t>Sterkte? Richting? 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2500A4-E815-3641-AB9C-2A07D80C9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84"/>
          <a:stretch/>
        </p:blipFill>
        <p:spPr>
          <a:xfrm>
            <a:off x="2456700" y="1412507"/>
            <a:ext cx="7278599" cy="31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8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2075D-01DB-5641-A1B9-A88661F2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Voorbeelden?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09AFEE-7ACD-CF48-B371-C7350AC1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207432-7744-084A-90BA-C425098D9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altLang="nl-BE" dirty="0"/>
          </a:p>
          <a:p>
            <a:endParaRPr lang="nl-BE" altLang="nl-BE" dirty="0"/>
          </a:p>
          <a:p>
            <a:endParaRPr lang="nl-BE" altLang="nl-BE" dirty="0"/>
          </a:p>
          <a:p>
            <a:endParaRPr lang="nl-BE" altLang="nl-BE" dirty="0"/>
          </a:p>
          <a:p>
            <a:endParaRPr lang="nl-BE" altLang="nl-BE" dirty="0"/>
          </a:p>
          <a:p>
            <a:endParaRPr lang="nl-BE" altLang="nl-BE" dirty="0"/>
          </a:p>
          <a:p>
            <a:r>
              <a:rPr lang="nl-BE" altLang="nl-BE" dirty="0"/>
              <a:t>Kengetallen voor zowel sterkte als richting:</a:t>
            </a:r>
          </a:p>
          <a:p>
            <a:pPr lvl="1"/>
            <a:r>
              <a:rPr lang="nl-BE" altLang="nl-BE" dirty="0"/>
              <a:t>Covariantie</a:t>
            </a:r>
          </a:p>
          <a:p>
            <a:pPr lvl="1"/>
            <a:r>
              <a:rPr lang="nl-BE" altLang="nl-BE" dirty="0"/>
              <a:t>Pearson correlatie</a:t>
            </a:r>
          </a:p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65603F-57CB-A440-B9D8-E2D0F93CB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84"/>
          <a:stretch/>
        </p:blipFill>
        <p:spPr>
          <a:xfrm>
            <a:off x="2456700" y="1412507"/>
            <a:ext cx="7278599" cy="31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1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A5C3E-6A91-674C-BC8B-B218693C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Principe achter covariantie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B5CC5F2-473D-BB40-9614-8B402C252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A96DC-7080-6544-9F07-E999810EC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/>
          <a:stretch/>
        </p:blipFill>
        <p:spPr bwMode="auto">
          <a:xfrm>
            <a:off x="5092504" y="1280850"/>
            <a:ext cx="6119447" cy="55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5D760537-8E8C-E441-85BF-04D41DBA3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589" y="2912012"/>
          <a:ext cx="3587282" cy="117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4" imgW="42710100" imgH="14046200" progId="Equation.3">
                  <p:embed/>
                </p:oleObj>
              </mc:Choice>
              <mc:Fallback>
                <p:oleObj name="Vergelijking" r:id="rId4" imgW="42710100" imgH="14046200" progId="Equation.3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5D760537-8E8C-E441-85BF-04D41DBA30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89" y="2912012"/>
                        <a:ext cx="3587282" cy="1177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5B546674-F475-0D39-788D-603DF0CA96C8}"/>
              </a:ext>
            </a:extLst>
          </p:cNvPr>
          <p:cNvSpPr txBox="1"/>
          <p:nvPr/>
        </p:nvSpPr>
        <p:spPr>
          <a:xfrm>
            <a:off x="7108723" y="1035044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Gemiddelde x = 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297BB2-6EAB-CE0A-2F7C-AC1B2EFD202E}"/>
              </a:ext>
            </a:extLst>
          </p:cNvPr>
          <p:cNvSpPr txBox="1"/>
          <p:nvPr/>
        </p:nvSpPr>
        <p:spPr>
          <a:xfrm>
            <a:off x="9228292" y="4051562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Gemiddelde y = 0</a:t>
            </a:r>
          </a:p>
        </p:txBody>
      </p:sp>
    </p:spTree>
    <p:extLst>
      <p:ext uri="{BB962C8B-B14F-4D97-AF65-F5344CB8AC3E}">
        <p14:creationId xmlns:p14="http://schemas.microsoft.com/office/powerpoint/2010/main" val="420822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A5C3E-6A91-674C-BC8B-B218693C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Principe achter covariantie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B5CC5F2-473D-BB40-9614-8B402C252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A96DC-7080-6544-9F07-E999810EC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/>
          <a:stretch/>
        </p:blipFill>
        <p:spPr bwMode="auto">
          <a:xfrm>
            <a:off x="5092504" y="1280850"/>
            <a:ext cx="6119447" cy="55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5D760537-8E8C-E441-85BF-04D41DBA3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589" y="2912012"/>
          <a:ext cx="3587282" cy="117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4" imgW="42710100" imgH="14046200" progId="Equation.3">
                  <p:embed/>
                </p:oleObj>
              </mc:Choice>
              <mc:Fallback>
                <p:oleObj name="Vergelijking" r:id="rId4" imgW="42710100" imgH="14046200" progId="Equation.3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5D760537-8E8C-E441-85BF-04D41DBA30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89" y="2912012"/>
                        <a:ext cx="3587282" cy="1177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5B546674-F475-0D39-788D-603DF0CA96C8}"/>
              </a:ext>
            </a:extLst>
          </p:cNvPr>
          <p:cNvSpPr txBox="1"/>
          <p:nvPr/>
        </p:nvSpPr>
        <p:spPr>
          <a:xfrm>
            <a:off x="7108723" y="1035044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Gemiddelde x = 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297BB2-6EAB-CE0A-2F7C-AC1B2EFD202E}"/>
              </a:ext>
            </a:extLst>
          </p:cNvPr>
          <p:cNvSpPr txBox="1"/>
          <p:nvPr/>
        </p:nvSpPr>
        <p:spPr>
          <a:xfrm>
            <a:off x="9228292" y="4051562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Gemiddelde y = 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32EF4C-173A-F77F-1F79-4FD0EF6ED85D}"/>
              </a:ext>
            </a:extLst>
          </p:cNvPr>
          <p:cNvSpPr txBox="1"/>
          <p:nvPr/>
        </p:nvSpPr>
        <p:spPr>
          <a:xfrm>
            <a:off x="1681318" y="2519015"/>
            <a:ext cx="2610466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NL" b="1" i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Som van kruisproducten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28082C8-E45E-14CB-F7B7-ED20A4877498}"/>
              </a:ext>
            </a:extLst>
          </p:cNvPr>
          <p:cNvSpPr/>
          <p:nvPr/>
        </p:nvSpPr>
        <p:spPr bwMode="auto">
          <a:xfrm>
            <a:off x="1809135" y="2912012"/>
            <a:ext cx="2212736" cy="784917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NL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9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A5C3E-6A91-674C-BC8B-B218693C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Principe achter covariantie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B5CC5F2-473D-BB40-9614-8B402C252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A96DC-7080-6544-9F07-E999810EC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/>
          <a:stretch/>
        </p:blipFill>
        <p:spPr bwMode="auto">
          <a:xfrm>
            <a:off x="5092504" y="1280850"/>
            <a:ext cx="6119447" cy="55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5D760537-8E8C-E441-85BF-04D41DBA3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589" y="2912012"/>
          <a:ext cx="3587282" cy="117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4" imgW="42710100" imgH="14046200" progId="Equation.3">
                  <p:embed/>
                </p:oleObj>
              </mc:Choice>
              <mc:Fallback>
                <p:oleObj name="Vergelijking" r:id="rId4" imgW="42710100" imgH="14046200" progId="Equation.3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5D760537-8E8C-E441-85BF-04D41DBA30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89" y="2912012"/>
                        <a:ext cx="3587282" cy="1177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D46AF4F-443C-415E-A405-0B9DDA9CD7BE}"/>
              </a:ext>
            </a:extLst>
          </p:cNvPr>
          <p:cNvCxnSpPr>
            <a:cxnSpLocks/>
          </p:cNvCxnSpPr>
          <p:nvPr/>
        </p:nvCxnSpPr>
        <p:spPr>
          <a:xfrm flipH="1">
            <a:off x="8169443" y="5257800"/>
            <a:ext cx="6015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C13627F5-48AF-4967-8762-7606CDEB87D6}"/>
              </a:ext>
            </a:extLst>
          </p:cNvPr>
          <p:cNvSpPr/>
          <p:nvPr/>
        </p:nvSpPr>
        <p:spPr bwMode="auto">
          <a:xfrm>
            <a:off x="2213809" y="3043989"/>
            <a:ext cx="818147" cy="50532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2499AB5-BDC1-5525-A745-D3705C603BC8}"/>
              </a:ext>
            </a:extLst>
          </p:cNvPr>
          <p:cNvSpPr txBox="1"/>
          <p:nvPr/>
        </p:nvSpPr>
        <p:spPr>
          <a:xfrm>
            <a:off x="7108723" y="1035044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Gemiddelde x = 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590BB1C-8173-F203-DF37-C584891CB291}"/>
              </a:ext>
            </a:extLst>
          </p:cNvPr>
          <p:cNvSpPr txBox="1"/>
          <p:nvPr/>
        </p:nvSpPr>
        <p:spPr>
          <a:xfrm>
            <a:off x="9228292" y="4051562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Gemiddelde y = 0</a:t>
            </a:r>
          </a:p>
        </p:txBody>
      </p:sp>
    </p:spTree>
    <p:extLst>
      <p:ext uri="{BB962C8B-B14F-4D97-AF65-F5344CB8AC3E}">
        <p14:creationId xmlns:p14="http://schemas.microsoft.com/office/powerpoint/2010/main" val="3548820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A5C3E-6A91-674C-BC8B-B218693C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Principe achter covariantie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B5CC5F2-473D-BB40-9614-8B402C252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A96DC-7080-6544-9F07-E999810EC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/>
          <a:stretch/>
        </p:blipFill>
        <p:spPr bwMode="auto">
          <a:xfrm>
            <a:off x="5092504" y="1280850"/>
            <a:ext cx="6119447" cy="55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5D760537-8E8C-E441-85BF-04D41DBA3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589" y="2912012"/>
          <a:ext cx="3587282" cy="117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4" imgW="42710100" imgH="14046200" progId="Equation.3">
                  <p:embed/>
                </p:oleObj>
              </mc:Choice>
              <mc:Fallback>
                <p:oleObj name="Vergelijking" r:id="rId4" imgW="42710100" imgH="14046200" progId="Equation.3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5D760537-8E8C-E441-85BF-04D41DBA30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89" y="2912012"/>
                        <a:ext cx="3587282" cy="1177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D46AF4F-443C-415E-A405-0B9DDA9CD7BE}"/>
              </a:ext>
            </a:extLst>
          </p:cNvPr>
          <p:cNvCxnSpPr>
            <a:cxnSpLocks/>
          </p:cNvCxnSpPr>
          <p:nvPr/>
        </p:nvCxnSpPr>
        <p:spPr>
          <a:xfrm flipH="1">
            <a:off x="8169443" y="5257800"/>
            <a:ext cx="6015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C13627F5-48AF-4967-8762-7606CDEB87D6}"/>
              </a:ext>
            </a:extLst>
          </p:cNvPr>
          <p:cNvSpPr/>
          <p:nvPr/>
        </p:nvSpPr>
        <p:spPr bwMode="auto">
          <a:xfrm>
            <a:off x="2213809" y="3043989"/>
            <a:ext cx="818147" cy="50532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C7E17FE-02DB-4D5A-9B39-8CA9B17BF84E}"/>
              </a:ext>
            </a:extLst>
          </p:cNvPr>
          <p:cNvSpPr/>
          <p:nvPr/>
        </p:nvSpPr>
        <p:spPr bwMode="auto">
          <a:xfrm>
            <a:off x="3076070" y="3039978"/>
            <a:ext cx="818147" cy="505327"/>
          </a:xfrm>
          <a:prstGeom prst="rect">
            <a:avLst/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6FEE4CF-7AE0-46F9-AF22-9DEDE96240F7}"/>
              </a:ext>
            </a:extLst>
          </p:cNvPr>
          <p:cNvCxnSpPr>
            <a:cxnSpLocks/>
          </p:cNvCxnSpPr>
          <p:nvPr/>
        </p:nvCxnSpPr>
        <p:spPr>
          <a:xfrm flipV="1">
            <a:off x="8795085" y="4017734"/>
            <a:ext cx="0" cy="1224000"/>
          </a:xfrm>
          <a:prstGeom prst="straightConnector1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8ADA04CF-DBAC-915C-8CD1-3AC479AE37EB}"/>
              </a:ext>
            </a:extLst>
          </p:cNvPr>
          <p:cNvSpPr txBox="1"/>
          <p:nvPr/>
        </p:nvSpPr>
        <p:spPr>
          <a:xfrm>
            <a:off x="7108723" y="1035044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Gemiddelde x = 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84ED304-493B-9CDC-4587-49746566E223}"/>
              </a:ext>
            </a:extLst>
          </p:cNvPr>
          <p:cNvSpPr txBox="1"/>
          <p:nvPr/>
        </p:nvSpPr>
        <p:spPr>
          <a:xfrm>
            <a:off x="9228292" y="4051562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Gemiddelde y = 0</a:t>
            </a:r>
          </a:p>
        </p:txBody>
      </p:sp>
    </p:spTree>
    <p:extLst>
      <p:ext uri="{BB962C8B-B14F-4D97-AF65-F5344CB8AC3E}">
        <p14:creationId xmlns:p14="http://schemas.microsoft.com/office/powerpoint/2010/main" val="364736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A5C3E-6A91-674C-BC8B-B218693C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Principe achter covariantie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B5CC5F2-473D-BB40-9614-8B402C252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A96DC-7080-6544-9F07-E999810EC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/>
          <a:stretch/>
        </p:blipFill>
        <p:spPr bwMode="auto">
          <a:xfrm>
            <a:off x="5092504" y="1280850"/>
            <a:ext cx="6119447" cy="55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5D760537-8E8C-E441-85BF-04D41DBA3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589" y="2912012"/>
          <a:ext cx="3587282" cy="117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4" imgW="42710100" imgH="14046200" progId="Equation.3">
                  <p:embed/>
                </p:oleObj>
              </mc:Choice>
              <mc:Fallback>
                <p:oleObj name="Vergelijking" r:id="rId4" imgW="42710100" imgH="14046200" progId="Equation.3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5D760537-8E8C-E441-85BF-04D41DBA30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89" y="2912012"/>
                        <a:ext cx="3587282" cy="1177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D46AF4F-443C-415E-A405-0B9DDA9CD7BE}"/>
              </a:ext>
            </a:extLst>
          </p:cNvPr>
          <p:cNvCxnSpPr>
            <a:cxnSpLocks/>
          </p:cNvCxnSpPr>
          <p:nvPr/>
        </p:nvCxnSpPr>
        <p:spPr>
          <a:xfrm flipH="1">
            <a:off x="8169443" y="4644190"/>
            <a:ext cx="54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C13627F5-48AF-4967-8762-7606CDEB87D6}"/>
              </a:ext>
            </a:extLst>
          </p:cNvPr>
          <p:cNvSpPr/>
          <p:nvPr/>
        </p:nvSpPr>
        <p:spPr bwMode="auto">
          <a:xfrm>
            <a:off x="2213809" y="3043989"/>
            <a:ext cx="818147" cy="50532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C7E17FE-02DB-4D5A-9B39-8CA9B17BF84E}"/>
              </a:ext>
            </a:extLst>
          </p:cNvPr>
          <p:cNvSpPr/>
          <p:nvPr/>
        </p:nvSpPr>
        <p:spPr bwMode="auto">
          <a:xfrm>
            <a:off x="3076070" y="3039978"/>
            <a:ext cx="818147" cy="505327"/>
          </a:xfrm>
          <a:prstGeom prst="rect">
            <a:avLst/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6FEE4CF-7AE0-46F9-AF22-9DEDE96240F7}"/>
              </a:ext>
            </a:extLst>
          </p:cNvPr>
          <p:cNvCxnSpPr>
            <a:cxnSpLocks/>
          </p:cNvCxnSpPr>
          <p:nvPr/>
        </p:nvCxnSpPr>
        <p:spPr>
          <a:xfrm flipV="1">
            <a:off x="8722893" y="4017734"/>
            <a:ext cx="0" cy="612000"/>
          </a:xfrm>
          <a:prstGeom prst="straightConnector1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D38CCEE-F645-4F91-B667-15170225F4C0}"/>
              </a:ext>
            </a:extLst>
          </p:cNvPr>
          <p:cNvCxnSpPr>
            <a:cxnSpLocks/>
          </p:cNvCxnSpPr>
          <p:nvPr/>
        </p:nvCxnSpPr>
        <p:spPr>
          <a:xfrm flipH="1">
            <a:off x="8169443" y="5257800"/>
            <a:ext cx="6015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2BAAE477-F35D-48D4-95CC-B6C95061D9EA}"/>
              </a:ext>
            </a:extLst>
          </p:cNvPr>
          <p:cNvCxnSpPr>
            <a:cxnSpLocks/>
          </p:cNvCxnSpPr>
          <p:nvPr/>
        </p:nvCxnSpPr>
        <p:spPr>
          <a:xfrm flipV="1">
            <a:off x="8795085" y="4017734"/>
            <a:ext cx="0" cy="1224000"/>
          </a:xfrm>
          <a:prstGeom prst="straightConnector1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CE8A4264-3B4D-1C6B-33E5-023D893F0AAD}"/>
              </a:ext>
            </a:extLst>
          </p:cNvPr>
          <p:cNvSpPr txBox="1"/>
          <p:nvPr/>
        </p:nvSpPr>
        <p:spPr>
          <a:xfrm>
            <a:off x="7108723" y="1035044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Gemiddelde x = 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BEBD3EF-1652-B81A-FD8B-AAF26C72EF2A}"/>
              </a:ext>
            </a:extLst>
          </p:cNvPr>
          <p:cNvSpPr txBox="1"/>
          <p:nvPr/>
        </p:nvSpPr>
        <p:spPr>
          <a:xfrm>
            <a:off x="9228292" y="4051562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Gemiddelde y = 0</a:t>
            </a:r>
          </a:p>
        </p:txBody>
      </p:sp>
    </p:spTree>
    <p:extLst>
      <p:ext uri="{BB962C8B-B14F-4D97-AF65-F5344CB8AC3E}">
        <p14:creationId xmlns:p14="http://schemas.microsoft.com/office/powerpoint/2010/main" val="244521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12EBA-883D-3F4B-AEBD-64E44985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Interpretatie van covariantie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03C72B-29CD-E544-BD40-364BA78E1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altLang="nl-BE" dirty="0"/>
              <a:t>Richting?</a:t>
            </a:r>
          </a:p>
          <a:p>
            <a:pPr lvl="1">
              <a:lnSpc>
                <a:spcPct val="80000"/>
              </a:lnSpc>
            </a:pPr>
            <a:r>
              <a:rPr lang="nl-BE" altLang="nl-BE" u="sng" dirty="0"/>
              <a:t>Positieve covariantie </a:t>
            </a:r>
            <a:r>
              <a:rPr lang="nl-BE" altLang="nl-BE" dirty="0"/>
              <a:t>: </a:t>
            </a:r>
            <a:r>
              <a:rPr lang="nl-BE" altLang="nl-BE" b="0" dirty="0"/>
              <a:t>Hoe groter X, hoe groter Y en vice versa</a:t>
            </a:r>
            <a:endParaRPr lang="nl-BE" altLang="nl-BE" dirty="0"/>
          </a:p>
          <a:p>
            <a:pPr lvl="1">
              <a:lnSpc>
                <a:spcPct val="80000"/>
              </a:lnSpc>
            </a:pPr>
            <a:r>
              <a:rPr lang="nl-BE" altLang="nl-BE" u="sng" dirty="0"/>
              <a:t>Negatieve covariantie </a:t>
            </a:r>
            <a:r>
              <a:rPr lang="nl-BE" altLang="nl-BE" dirty="0"/>
              <a:t>: </a:t>
            </a:r>
            <a:r>
              <a:rPr lang="nl-BE" altLang="nl-BE" b="0" dirty="0"/>
              <a:t>Hoe kleiner X, hoe groter Y en vice versa</a:t>
            </a:r>
            <a:endParaRPr lang="nl-BE" altLang="nl-BE" dirty="0"/>
          </a:p>
          <a:p>
            <a:pPr lvl="1">
              <a:lnSpc>
                <a:spcPct val="80000"/>
              </a:lnSpc>
            </a:pPr>
            <a:r>
              <a:rPr lang="nl-BE" altLang="nl-BE" u="sng" dirty="0"/>
              <a:t>Covariantie ± 0 </a:t>
            </a:r>
            <a:r>
              <a:rPr lang="nl-BE" altLang="nl-BE" dirty="0"/>
              <a:t>: </a:t>
            </a:r>
            <a:r>
              <a:rPr lang="nl-BE" altLang="nl-BE" b="0" dirty="0"/>
              <a:t>Afwezigheid van een verband</a:t>
            </a:r>
          </a:p>
          <a:p>
            <a:pPr>
              <a:lnSpc>
                <a:spcPct val="80000"/>
              </a:lnSpc>
            </a:pPr>
            <a:endParaRPr lang="nl-BE" b="0" dirty="0"/>
          </a:p>
          <a:p>
            <a:pPr>
              <a:lnSpc>
                <a:spcPct val="80000"/>
              </a:lnSpc>
            </a:pPr>
            <a:endParaRPr lang="nl-BE" b="0" dirty="0"/>
          </a:p>
          <a:p>
            <a:pPr>
              <a:lnSpc>
                <a:spcPct val="80000"/>
              </a:lnSpc>
            </a:pPr>
            <a:r>
              <a:rPr lang="nl-BE" dirty="0"/>
              <a:t>Sterkte?</a:t>
            </a:r>
          </a:p>
          <a:p>
            <a:pPr lvl="1">
              <a:lnSpc>
                <a:spcPct val="80000"/>
              </a:lnSpc>
            </a:pPr>
            <a:r>
              <a:rPr lang="nl-BE" b="0" dirty="0"/>
              <a:t>Afhankelijk van aantal waarnemingen (steekproef)? </a:t>
            </a:r>
          </a:p>
          <a:p>
            <a:pPr lvl="1">
              <a:lnSpc>
                <a:spcPct val="80000"/>
              </a:lnSpc>
            </a:pPr>
            <a:r>
              <a:rPr lang="nl-BE" dirty="0"/>
              <a:t>Afhankelijk van schaal x en y?</a:t>
            </a:r>
            <a:endParaRPr lang="nl-BE" b="0" dirty="0"/>
          </a:p>
          <a:p>
            <a:pPr>
              <a:lnSpc>
                <a:spcPct val="80000"/>
              </a:lnSpc>
            </a:pPr>
            <a:endParaRPr lang="nl-BE" b="0" dirty="0"/>
          </a:p>
          <a:p>
            <a:pPr>
              <a:lnSpc>
                <a:spcPct val="80000"/>
              </a:lnSpc>
            </a:pPr>
            <a:endParaRPr lang="nl-BE" b="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C7A5354-21EE-1040-9BFC-0BD514684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18</a:t>
            </a:fld>
            <a:endParaRPr lang="nl-BE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BAFCF30-19BC-AC40-A568-708782DFF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923103"/>
              </p:ext>
            </p:extLst>
          </p:nvPr>
        </p:nvGraphicFramePr>
        <p:xfrm>
          <a:off x="7243353" y="4206239"/>
          <a:ext cx="3587282" cy="117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3" imgW="42710100" imgH="14046200" progId="Equation.3">
                  <p:embed/>
                </p:oleObj>
              </mc:Choice>
              <mc:Fallback>
                <p:oleObj name="Vergelijking" r:id="rId3" imgW="42710100" imgH="140462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BBAFCF30-19BC-AC40-A568-708782DFF6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353" y="4206239"/>
                        <a:ext cx="3587282" cy="1177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80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12EBA-883D-3F4B-AEBD-64E44985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Interpretatie van covariantie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03C72B-29CD-E544-BD40-364BA78E1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altLang="nl-BE" dirty="0"/>
              <a:t>Richting?</a:t>
            </a:r>
          </a:p>
          <a:p>
            <a:pPr lvl="1">
              <a:lnSpc>
                <a:spcPct val="80000"/>
              </a:lnSpc>
            </a:pPr>
            <a:r>
              <a:rPr lang="nl-BE" altLang="nl-BE" u="sng" dirty="0"/>
              <a:t>Positieve covariantie </a:t>
            </a:r>
            <a:r>
              <a:rPr lang="nl-BE" altLang="nl-BE" dirty="0"/>
              <a:t>: </a:t>
            </a:r>
            <a:r>
              <a:rPr lang="nl-BE" altLang="nl-BE" b="0" dirty="0"/>
              <a:t>Hoe groter X, hoe groter Y en vice versa</a:t>
            </a:r>
            <a:endParaRPr lang="nl-BE" altLang="nl-BE" dirty="0"/>
          </a:p>
          <a:p>
            <a:pPr lvl="1">
              <a:lnSpc>
                <a:spcPct val="80000"/>
              </a:lnSpc>
            </a:pPr>
            <a:r>
              <a:rPr lang="nl-BE" altLang="nl-BE" u="sng" dirty="0"/>
              <a:t>Negatieve covariantie </a:t>
            </a:r>
            <a:r>
              <a:rPr lang="nl-BE" altLang="nl-BE" dirty="0"/>
              <a:t>: </a:t>
            </a:r>
            <a:r>
              <a:rPr lang="nl-BE" altLang="nl-BE" b="0" dirty="0"/>
              <a:t>Hoe kleiner X, hoe groter Y en vice versa</a:t>
            </a:r>
            <a:endParaRPr lang="nl-BE" altLang="nl-BE" dirty="0"/>
          </a:p>
          <a:p>
            <a:pPr lvl="1">
              <a:lnSpc>
                <a:spcPct val="80000"/>
              </a:lnSpc>
            </a:pPr>
            <a:r>
              <a:rPr lang="nl-BE" altLang="nl-BE" u="sng" dirty="0"/>
              <a:t>Covariantie ± 0 </a:t>
            </a:r>
            <a:r>
              <a:rPr lang="nl-BE" altLang="nl-BE" dirty="0"/>
              <a:t>: </a:t>
            </a:r>
            <a:r>
              <a:rPr lang="nl-BE" altLang="nl-BE" b="0" dirty="0"/>
              <a:t>Afwezigheid van een verband</a:t>
            </a:r>
          </a:p>
          <a:p>
            <a:pPr>
              <a:lnSpc>
                <a:spcPct val="80000"/>
              </a:lnSpc>
            </a:pPr>
            <a:endParaRPr lang="nl-BE" b="0" dirty="0"/>
          </a:p>
          <a:p>
            <a:pPr>
              <a:lnSpc>
                <a:spcPct val="80000"/>
              </a:lnSpc>
            </a:pPr>
            <a:endParaRPr lang="nl-BE" b="0" dirty="0"/>
          </a:p>
          <a:p>
            <a:pPr>
              <a:lnSpc>
                <a:spcPct val="80000"/>
              </a:lnSpc>
            </a:pPr>
            <a:r>
              <a:rPr lang="nl-BE" dirty="0"/>
              <a:t>Sterkte?</a:t>
            </a:r>
          </a:p>
          <a:p>
            <a:pPr lvl="1">
              <a:lnSpc>
                <a:spcPct val="80000"/>
              </a:lnSpc>
            </a:pPr>
            <a:r>
              <a:rPr lang="nl-BE" b="0" dirty="0"/>
              <a:t>Afhankelijk van aantal waarnemingen (steekproef)? </a:t>
            </a:r>
          </a:p>
          <a:p>
            <a:pPr lvl="1">
              <a:lnSpc>
                <a:spcPct val="80000"/>
              </a:lnSpc>
            </a:pPr>
            <a:r>
              <a:rPr lang="nl-BE" dirty="0"/>
              <a:t>Afhankelijk van schaal x en y?</a:t>
            </a:r>
            <a:endParaRPr lang="nl-BE" b="0" dirty="0"/>
          </a:p>
          <a:p>
            <a:pPr>
              <a:lnSpc>
                <a:spcPct val="80000"/>
              </a:lnSpc>
            </a:pPr>
            <a:endParaRPr lang="nl-BE" b="0" dirty="0"/>
          </a:p>
          <a:p>
            <a:pPr>
              <a:lnSpc>
                <a:spcPct val="80000"/>
              </a:lnSpc>
            </a:pPr>
            <a:endParaRPr lang="nl-BE" b="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C7A5354-21EE-1040-9BFC-0BD5146849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19</a:t>
            </a:fld>
            <a:endParaRPr lang="nl-BE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BAFCF30-19BC-AC40-A568-708782DFF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3353" y="4206239"/>
          <a:ext cx="3587282" cy="117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3" imgW="42710100" imgH="14046200" progId="Equation.3">
                  <p:embed/>
                </p:oleObj>
              </mc:Choice>
              <mc:Fallback>
                <p:oleObj name="Vergelijking" r:id="rId3" imgW="42710100" imgH="140462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BBAFCF30-19BC-AC40-A568-708782DFF6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353" y="4206239"/>
                        <a:ext cx="3587282" cy="1177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al 5">
            <a:extLst>
              <a:ext uri="{FF2B5EF4-FFF2-40B4-BE49-F238E27FC236}">
                <a16:creationId xmlns:a16="http://schemas.microsoft.com/office/drawing/2014/main" id="{9C7F9DD8-C4E7-E74A-A2B6-BD1784C3D5A4}"/>
              </a:ext>
            </a:extLst>
          </p:cNvPr>
          <p:cNvSpPr/>
          <p:nvPr/>
        </p:nvSpPr>
        <p:spPr bwMode="auto">
          <a:xfrm>
            <a:off x="9340948" y="4979963"/>
            <a:ext cx="745587" cy="50643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</a:t>
            </a:fld>
            <a:endParaRPr lang="nl-BE" dirty="0"/>
          </a:p>
        </p:txBody>
      </p:sp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8B125C63-E17C-4743-8DB7-1795A93F797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t="-29693" b="-29693"/>
          <a:stretch/>
        </p:blipFill>
        <p:spPr>
          <a:xfrm>
            <a:off x="9005909" y="1378339"/>
            <a:ext cx="1674000" cy="1672263"/>
          </a:xfrm>
          <a:prstGeom prst="roundRect">
            <a:avLst>
              <a:gd name="adj" fmla="val 50000"/>
            </a:avLst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3FF37A-7607-954E-B668-B3051AFFDF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dirty="0"/>
              <a:t>Te      ugblik</a:t>
            </a:r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58EBD4-6BC5-D844-98F0-F06FCADD0653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090C32-1664-AD4C-90CB-B21340D4B1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l-BE" dirty="0"/>
              <a:t>Bivariate regressieanalyse</a:t>
            </a:r>
            <a:endParaRPr lang="en-B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2CD1A8-D6A8-3C42-A93B-672CCFBA05C0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2DBBB3-1531-CD4F-90B1-1F37ABD2F5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BE" dirty="0"/>
              <a:t>Correlaties</a:t>
            </a:r>
            <a:endParaRPr lang="en-BE" dirty="0"/>
          </a:p>
        </p:txBody>
      </p:sp>
      <p:pic>
        <p:nvPicPr>
          <p:cNvPr id="1026" name="Picture 2" descr="Afbeeldingsresultaat voor lineaire regressie">
            <a:extLst>
              <a:ext uri="{FF2B5EF4-FFF2-40B4-BE49-F238E27FC236}">
                <a16:creationId xmlns:a16="http://schemas.microsoft.com/office/drawing/2014/main" id="{4E07EFA0-DD24-404B-8C76-9FDA855B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777">
            <a:off x="7249399" y="-549269"/>
            <a:ext cx="260229" cy="13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AC1844-DEFE-ED4A-A4CE-2A0E3BE20D9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2" name="Tijdelijke aanduiding voor afbeelding 21">
            <a:extLst>
              <a:ext uri="{FF2B5EF4-FFF2-40B4-BE49-F238E27FC236}">
                <a16:creationId xmlns:a16="http://schemas.microsoft.com/office/drawing/2014/main" id="{2394DF99-89BB-5B44-A0D2-F4E4EB0CAE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/>
          <a:srcRect t="-14549" b="-14549"/>
          <a:stretch/>
        </p:blipFill>
        <p:spPr>
          <a:xfrm>
            <a:off x="5253126" y="1378339"/>
            <a:ext cx="1674000" cy="1672263"/>
          </a:xfrm>
        </p:spPr>
      </p:pic>
      <p:pic>
        <p:nvPicPr>
          <p:cNvPr id="20482" name="Picture 2" descr="Afbeeldingsresultaat voor R">
            <a:extLst>
              <a:ext uri="{FF2B5EF4-FFF2-40B4-BE49-F238E27FC236}">
                <a16:creationId xmlns:a16="http://schemas.microsoft.com/office/drawing/2014/main" id="{83C2D785-B42D-A54C-8BF1-7CD9CB24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8667" l="4000" r="94667">
                        <a14:foregroundMark x1="15556" y1="24889" x2="4000" y2="64000"/>
                        <a14:foregroundMark x1="4000" y1="64000" x2="4000" y2="65778"/>
                        <a14:foregroundMark x1="19556" y1="12000" x2="55111" y2="7556"/>
                        <a14:foregroundMark x1="55111" y1="7556" x2="61333" y2="7556"/>
                        <a14:foregroundMark x1="20000" y1="51556" x2="35111" y2="84000"/>
                        <a14:foregroundMark x1="35111" y1="84000" x2="57333" y2="84000"/>
                        <a14:foregroundMark x1="57333" y1="84000" x2="76444" y2="71556"/>
                        <a14:foregroundMark x1="76444" y1="71556" x2="80000" y2="51556"/>
                        <a14:foregroundMark x1="80000" y1="51556" x2="76000" y2="44444"/>
                        <a14:foregroundMark x1="47111" y1="58222" x2="55556" y2="67111"/>
                        <a14:foregroundMark x1="39556" y1="53333" x2="39556" y2="26222"/>
                        <a14:foregroundMark x1="47111" y1="35111" x2="55556" y2="38222"/>
                        <a14:foregroundMark x1="48889" y1="28000" x2="65778" y2="30222"/>
                        <a14:foregroundMark x1="65778" y1="30222" x2="56000" y2="44444"/>
                        <a14:foregroundMark x1="56000" y1="44444" x2="65333" y2="68000"/>
                        <a14:foregroundMark x1="31556" y1="67111" x2="45333" y2="67111"/>
                        <a14:foregroundMark x1="81333" y1="35556" x2="89778" y2="64000"/>
                        <a14:foregroundMark x1="62667" y1="90222" x2="82667" y2="83556"/>
                        <a14:foregroundMark x1="82667" y1="83556" x2="91111" y2="64444"/>
                        <a14:foregroundMark x1="91111" y1="64444" x2="88000" y2="24000"/>
                        <a14:foregroundMark x1="88000" y1="24000" x2="78667" y2="16444"/>
                        <a14:foregroundMark x1="39556" y1="92889" x2="39556" y2="92889"/>
                        <a14:foregroundMark x1="43111" y1="98667" x2="51556" y2="99111"/>
                        <a14:foregroundMark x1="39556" y1="67111" x2="39556" y2="56444"/>
                        <a14:foregroundMark x1="24444" y1="8444" x2="31111" y2="5778"/>
                        <a14:foregroundMark x1="48444" y1="48889" x2="54222" y2="52889"/>
                        <a14:foregroundMark x1="93333" y1="44000" x2="94667" y2="50667"/>
                        <a14:foregroundMark x1="33778" y1="4889" x2="50667" y2="2667"/>
                        <a14:foregroundMark x1="50667" y1="2667" x2="51556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10" y="3761031"/>
            <a:ext cx="299404" cy="2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6DF13A8-96A9-EF4F-8A81-7116123993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D4DDA-8952-AF43-B7EB-1F7D6F2B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Pearson correlatie </a:t>
            </a:r>
            <a:r>
              <a:rPr lang="nl-BE" sz="2800" dirty="0"/>
              <a:t>(</a:t>
            </a:r>
            <a:r>
              <a:rPr lang="nl-BE" sz="2800" i="1" dirty="0"/>
              <a:t>r</a:t>
            </a:r>
            <a:r>
              <a:rPr lang="nl-BE" sz="2800" i="1" baseline="-25000" dirty="0"/>
              <a:t>xy</a:t>
            </a:r>
            <a:r>
              <a:rPr lang="nl-BE" sz="2800" dirty="0"/>
              <a:t>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77F0A7-26EF-7241-BFF5-74475571C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716BCE64-7718-C34E-8655-13448115EFEE}"/>
              </a:ext>
            </a:extLst>
          </p:cNvPr>
          <p:cNvSpPr txBox="1">
            <a:spLocks/>
          </p:cNvSpPr>
          <p:nvPr/>
        </p:nvSpPr>
        <p:spPr>
          <a:xfrm>
            <a:off x="623887" y="1577009"/>
            <a:ext cx="10944226" cy="466027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274638" indent="-27463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sz="2800" b="1" i="0" kern="1200">
                <a:solidFill>
                  <a:schemeClr val="tx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marL="740815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2pPr>
            <a:lvl3pPr marL="1090057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454114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663658" indent="-22647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nl-BE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90E43F3-88D0-A041-B396-10FB3EDB9E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16398"/>
              </p:ext>
            </p:extLst>
          </p:nvPr>
        </p:nvGraphicFramePr>
        <p:xfrm>
          <a:off x="9326879" y="460170"/>
          <a:ext cx="2255300" cy="109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3" imgW="21361400" imgH="10236200" progId="Equation.3">
                  <p:embed/>
                </p:oleObj>
              </mc:Choice>
              <mc:Fallback>
                <p:oleObj name="Vergelijking" r:id="rId3" imgW="21361400" imgH="102362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290E43F3-88D0-A041-B396-10FB3EDB9E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6879" y="460170"/>
                        <a:ext cx="2255300" cy="1092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979F5313-0FB9-406A-BD6C-EA48C24EE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12" y="1377133"/>
            <a:ext cx="9928083" cy="3903857"/>
          </a:xfrm>
          <a:prstGeom prst="rect">
            <a:avLst/>
          </a:prstGeom>
        </p:spPr>
      </p:pic>
      <p:sp>
        <p:nvSpPr>
          <p:cNvPr id="4" name="Wolkvormige toelichting 3">
            <a:extLst>
              <a:ext uri="{FF2B5EF4-FFF2-40B4-BE49-F238E27FC236}">
                <a16:creationId xmlns:a16="http://schemas.microsoft.com/office/drawing/2014/main" id="{1FE53BFB-7B12-9E45-9E70-3A00A13F51A4}"/>
              </a:ext>
            </a:extLst>
          </p:cNvPr>
          <p:cNvSpPr/>
          <p:nvPr/>
        </p:nvSpPr>
        <p:spPr bwMode="auto">
          <a:xfrm>
            <a:off x="8078333" y="4181856"/>
            <a:ext cx="3852672" cy="1694689"/>
          </a:xfrm>
          <a:prstGeom prst="cloudCallout">
            <a:avLst>
              <a:gd name="adj1" fmla="val -60390"/>
              <a:gd name="adj2" fmla="val -187860"/>
            </a:avLst>
          </a:prstGeom>
          <a:solidFill>
            <a:srgbClr val="2A77CF"/>
          </a:solidFill>
          <a:ln>
            <a:solidFill>
              <a:srgbClr val="2A77CF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58972B9-0ADD-D445-972F-778DFC24F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119" y="4780900"/>
            <a:ext cx="2913667" cy="333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buFontTx/>
              <a:buNone/>
              <a:defRPr/>
            </a:pPr>
            <a:r>
              <a:rPr lang="nl-BE" sz="2000" kern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&gt; </a:t>
            </a:r>
            <a:r>
              <a:rPr lang="nl-BE" sz="2000" kern="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cor.test</a:t>
            </a:r>
            <a:r>
              <a:rPr lang="nl-BE" sz="2000" kern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(</a:t>
            </a:r>
            <a:r>
              <a:rPr lang="nl-BE" sz="2000" kern="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x,y</a:t>
            </a:r>
            <a:r>
              <a:rPr lang="nl-BE" sz="2000" kern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)</a:t>
            </a:r>
          </a:p>
          <a:p>
            <a:pPr>
              <a:defRPr/>
            </a:pPr>
            <a:endParaRPr lang="nl-BE" sz="20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nl-BE" sz="20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  <a:p>
            <a:pPr>
              <a:defRPr/>
            </a:pPr>
            <a:endParaRPr lang="nl-NL" sz="20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6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D4DDA-8952-AF43-B7EB-1F7D6F2B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Pearson correlatie </a:t>
            </a:r>
            <a:r>
              <a:rPr lang="nl-BE" sz="2800" dirty="0"/>
              <a:t>(</a:t>
            </a:r>
            <a:r>
              <a:rPr lang="nl-BE" sz="2800" i="1" dirty="0"/>
              <a:t>r</a:t>
            </a:r>
            <a:r>
              <a:rPr lang="nl-BE" sz="2800" i="1" baseline="-25000" dirty="0"/>
              <a:t>xy</a:t>
            </a:r>
            <a:r>
              <a:rPr lang="nl-BE" sz="2800" dirty="0"/>
              <a:t>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77F0A7-26EF-7241-BFF5-74475571C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716BCE64-7718-C34E-8655-13448115EFEE}"/>
              </a:ext>
            </a:extLst>
          </p:cNvPr>
          <p:cNvSpPr txBox="1">
            <a:spLocks/>
          </p:cNvSpPr>
          <p:nvPr/>
        </p:nvSpPr>
        <p:spPr>
          <a:xfrm>
            <a:off x="623887" y="1577009"/>
            <a:ext cx="10944226" cy="466027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274638" indent="-27463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sz="2800" b="1" i="0" kern="1200">
                <a:solidFill>
                  <a:schemeClr val="tx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marL="740815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2pPr>
            <a:lvl3pPr marL="1090057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454114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663658" indent="-22647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nl-BE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90E43F3-88D0-A041-B396-10FB3EDB9E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244715"/>
              </p:ext>
            </p:extLst>
          </p:nvPr>
        </p:nvGraphicFramePr>
        <p:xfrm>
          <a:off x="9326879" y="470928"/>
          <a:ext cx="2255300" cy="109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3" imgW="21361400" imgH="10236200" progId="Equation.3">
                  <p:embed/>
                </p:oleObj>
              </mc:Choice>
              <mc:Fallback>
                <p:oleObj name="Vergelijking" r:id="rId3" imgW="21361400" imgH="102362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290E43F3-88D0-A041-B396-10FB3EDB9E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6879" y="470928"/>
                        <a:ext cx="2255300" cy="1092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979F5313-0FB9-406A-BD6C-EA48C24EE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68" y="1377134"/>
            <a:ext cx="9928083" cy="3903857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778B405F-2811-4EB8-851F-CC60B2CA1983}"/>
              </a:ext>
            </a:extLst>
          </p:cNvPr>
          <p:cNvSpPr/>
          <p:nvPr/>
        </p:nvSpPr>
        <p:spPr bwMode="auto">
          <a:xfrm>
            <a:off x="709112" y="3010487"/>
            <a:ext cx="6509835" cy="323556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E33263-523E-4180-839C-9F27D88E663F}"/>
              </a:ext>
            </a:extLst>
          </p:cNvPr>
          <p:cNvSpPr txBox="1"/>
          <p:nvPr/>
        </p:nvSpPr>
        <p:spPr>
          <a:xfrm>
            <a:off x="9352672" y="2671397"/>
            <a:ext cx="2822917" cy="646381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000" dirty="0">
                <a:solidFill>
                  <a:schemeClr val="bg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Statistische significantie</a:t>
            </a:r>
          </a:p>
          <a:p>
            <a:pPr algn="l"/>
            <a:r>
              <a:rPr lang="nl-BE" sz="2000" i="1" dirty="0">
                <a:solidFill>
                  <a:schemeClr val="bg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Wat is de nulhypothese?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7351F851-1421-4952-9EE6-19AC4692E03C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218947" y="3172264"/>
            <a:ext cx="2107934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hoek 12">
            <a:extLst>
              <a:ext uri="{FF2B5EF4-FFF2-40B4-BE49-F238E27FC236}">
                <a16:creationId xmlns:a16="http://schemas.microsoft.com/office/drawing/2014/main" id="{8620F86B-4009-4570-95D1-2BA961ED0B2D}"/>
              </a:ext>
            </a:extLst>
          </p:cNvPr>
          <p:cNvSpPr/>
          <p:nvPr/>
        </p:nvSpPr>
        <p:spPr bwMode="auto">
          <a:xfrm>
            <a:off x="709112" y="4208889"/>
            <a:ext cx="2792077" cy="95395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657F87-CC2C-4826-BE75-1411D5FBDFF0}"/>
              </a:ext>
            </a:extLst>
          </p:cNvPr>
          <p:cNvSpPr txBox="1"/>
          <p:nvPr/>
        </p:nvSpPr>
        <p:spPr>
          <a:xfrm>
            <a:off x="9392532" y="4510305"/>
            <a:ext cx="2743199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000" dirty="0">
                <a:solidFill>
                  <a:srgbClr val="FF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Correlatie </a:t>
            </a:r>
          </a:p>
          <a:p>
            <a:pPr algn="l"/>
            <a:r>
              <a:rPr lang="nl-BE" sz="2000" dirty="0">
                <a:solidFill>
                  <a:srgbClr val="FF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(steekproefwaarde)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551221EF-CC99-45E0-A21C-122FBF498475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3501189" y="4685865"/>
            <a:ext cx="582569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382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53A5F-9565-1241-B91B-75CA015B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Interpretatie effectgrootte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A736900-0473-B944-BD95-E00AB303E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8437C2-F9CB-9C49-A3E0-079D9C7F3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/>
              <a:t>Wanneer is een correlatie </a:t>
            </a:r>
            <a:r>
              <a:rPr lang="nl-BE" altLang="nl-NL" dirty="0"/>
              <a:t>“</a:t>
            </a:r>
            <a:r>
              <a:rPr lang="nl-BE" altLang="nl-BE" dirty="0"/>
              <a:t>groot</a:t>
            </a:r>
            <a:r>
              <a:rPr lang="nl-BE" altLang="nl-NL" dirty="0"/>
              <a:t>”</a:t>
            </a:r>
            <a:r>
              <a:rPr lang="nl-BE" altLang="nl-BE" dirty="0"/>
              <a:t>?</a:t>
            </a:r>
          </a:p>
          <a:p>
            <a:r>
              <a:rPr lang="nl-BE" altLang="nl-BE" dirty="0"/>
              <a:t>2 werkwijzen:</a:t>
            </a:r>
          </a:p>
          <a:p>
            <a:pPr lvl="1"/>
            <a:r>
              <a:rPr lang="nl-BE" altLang="nl-BE" dirty="0"/>
              <a:t>Kwadraat van correlatie = % gemeenschappelijke variantie</a:t>
            </a:r>
          </a:p>
          <a:p>
            <a:pPr lvl="1"/>
            <a:r>
              <a:rPr lang="nl-BE" altLang="nl-BE" dirty="0"/>
              <a:t>Vuistregel van Cohen</a:t>
            </a:r>
          </a:p>
          <a:p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84D4D-E95B-C348-8E73-83D91DD1A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55" y="3532358"/>
            <a:ext cx="6119812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5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AD518-FAD0-6F46-85A8-9508007E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Veel correlaties in R  </a:t>
            </a:r>
            <a:r>
              <a:rPr lang="nl-BE" sz="2400" dirty="0"/>
              <a:t>(OLP2 functies)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B4A953D-9B3F-8244-A004-DCA3DB96B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699817-B00A-5F4D-A608-12186F1A0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BE" dirty="0" err="1"/>
              <a:t>Functie</a:t>
            </a:r>
            <a:r>
              <a:rPr lang="en-GB" altLang="nl-BE" dirty="0"/>
              <a:t> </a:t>
            </a:r>
            <a:r>
              <a:rPr lang="en-GB" altLang="nl-B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cor.prob</a:t>
            </a:r>
            <a:r>
              <a:rPr lang="en-GB" alt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</a:p>
          <a:p>
            <a:pPr lvl="1"/>
            <a:r>
              <a:rPr lang="en-GB" altLang="nl-BE" dirty="0"/>
              <a:t>“</a:t>
            </a:r>
            <a:r>
              <a:rPr lang="en-GB" altLang="nl-BE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GB" altLang="nl-BE" dirty="0"/>
              <a:t>”:  </a:t>
            </a:r>
            <a:r>
              <a:rPr lang="en-GB" altLang="nl-BE" dirty="0" err="1"/>
              <a:t>datamatrix</a:t>
            </a:r>
            <a:r>
              <a:rPr lang="en-GB" altLang="nl-BE" dirty="0"/>
              <a:t> met </a:t>
            </a:r>
            <a:r>
              <a:rPr lang="en-GB" altLang="nl-BE" dirty="0" err="1"/>
              <a:t>enkel</a:t>
            </a:r>
            <a:r>
              <a:rPr lang="en-GB" altLang="nl-BE" dirty="0"/>
              <a:t> </a:t>
            </a:r>
            <a:r>
              <a:rPr lang="en-GB" altLang="nl-BE" dirty="0" err="1"/>
              <a:t>kwantitatieve</a:t>
            </a:r>
            <a:r>
              <a:rPr lang="en-GB" altLang="nl-BE" dirty="0"/>
              <a:t> </a:t>
            </a:r>
            <a:r>
              <a:rPr lang="en-GB" altLang="nl-BE" dirty="0" err="1"/>
              <a:t>variabelen</a:t>
            </a:r>
            <a:endParaRPr lang="en-GB" altLang="nl-BE" dirty="0"/>
          </a:p>
          <a:p>
            <a:pPr lvl="1"/>
            <a:r>
              <a:rPr lang="nl-BE" altLang="nl-BE" dirty="0"/>
              <a:t>Indien nodig, nieuwe datamatrix maken</a:t>
            </a:r>
          </a:p>
          <a:p>
            <a:pPr marL="0" indent="0">
              <a:buNone/>
            </a:pPr>
            <a:endParaRPr lang="nl-BE" sz="160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BE" sz="160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7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StatB_cor_data &lt;- data.frame(StatistiekB$Autonome_mot,  StatistiekB$Interesse,</a:t>
            </a:r>
          </a:p>
          <a:p>
            <a:pPr marL="0" indent="0">
              <a:buNone/>
            </a:pPr>
            <a:r>
              <a:rPr lang="nl-BE" sz="17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StatistiekB$Faalangst)</a:t>
            </a:r>
          </a:p>
          <a:p>
            <a:pPr marL="0" indent="0">
              <a:buNone/>
            </a:pPr>
            <a:r>
              <a:rPr lang="nl-BE" sz="1700" dirty="0">
                <a:solidFill>
                  <a:srgbClr val="1C00FF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 StatB_cor_data &lt;- StatistiekB[ ,c(5:7)]</a:t>
            </a:r>
          </a:p>
          <a:p>
            <a:pPr marL="0" indent="0">
              <a:buNone/>
            </a:pPr>
            <a:r>
              <a:rPr lang="nl-BE" sz="17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cor.prob(StatB_cor_data)</a:t>
            </a:r>
          </a:p>
          <a:p>
            <a:pPr marL="0" indent="0">
              <a:buNone/>
            </a:pPr>
            <a:r>
              <a:rPr lang="nl-BE" sz="17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Autonome_mot     Faalangst    Interesse</a:t>
            </a:r>
          </a:p>
          <a:p>
            <a:pPr marL="0" indent="0">
              <a:buNone/>
            </a:pPr>
            <a:r>
              <a:rPr lang="nl-BE" sz="1700" b="0" dirty="0">
                <a:latin typeface="Courier New" panose="02070309020205020404" pitchFamily="49" charset="0"/>
                <a:cs typeface="Courier New" panose="02070309020205020404" pitchFamily="49" charset="0"/>
              </a:rPr>
              <a:t>Autonome_mot    1.0000000  0.0002228599 3.976204e-06</a:t>
            </a:r>
          </a:p>
          <a:p>
            <a:pPr marL="0" indent="0">
              <a:buNone/>
            </a:pPr>
            <a:r>
              <a:rPr lang="nl-BE" sz="1700" b="0" dirty="0">
                <a:latin typeface="Courier New" panose="02070309020205020404" pitchFamily="49" charset="0"/>
                <a:cs typeface="Courier New" panose="02070309020205020404" pitchFamily="49" charset="0"/>
              </a:rPr>
              <a:t>Faalangst      -0.1936622  1.0000000000 8.121358e-02</a:t>
            </a:r>
          </a:p>
          <a:p>
            <a:pPr marL="0" indent="0">
              <a:buNone/>
            </a:pPr>
            <a:r>
              <a:rPr lang="nl-BE" sz="1700" b="0" dirty="0">
                <a:latin typeface="Courier New" panose="02070309020205020404" pitchFamily="49" charset="0"/>
                <a:cs typeface="Courier New" panose="02070309020205020404" pitchFamily="49" charset="0"/>
              </a:rPr>
              <a:t>Interesse       0.2413539 -0.0905249432 1.000000e+00</a:t>
            </a:r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33F052FA-511E-A847-A2EF-D82D0EEE71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1804" y="5133007"/>
            <a:ext cx="4754072" cy="794947"/>
          </a:xfrm>
          <a:prstGeom prst="line">
            <a:avLst/>
          </a:prstGeom>
          <a:noFill/>
          <a:ln w="38100" cap="rnd">
            <a:solidFill>
              <a:srgbClr val="7E002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Up Arrow Callout 14">
            <a:extLst>
              <a:ext uri="{FF2B5EF4-FFF2-40B4-BE49-F238E27FC236}">
                <a16:creationId xmlns:a16="http://schemas.microsoft.com/office/drawing/2014/main" id="{A84BC6F0-626D-2842-92D7-4DB6A64C3091}"/>
              </a:ext>
            </a:extLst>
          </p:cNvPr>
          <p:cNvSpPr/>
          <p:nvPr/>
        </p:nvSpPr>
        <p:spPr bwMode="auto">
          <a:xfrm>
            <a:off x="3756074" y="5966103"/>
            <a:ext cx="1336430" cy="758829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nl-BE" sz="2000" b="1" dirty="0">
                <a:solidFill>
                  <a:schemeClr val="bg2"/>
                </a:solidFill>
                <a:latin typeface="+mj-lt"/>
                <a:ea typeface="ＭＳ Ｐゴシック" pitchFamily="3" charset="-128"/>
              </a:rPr>
              <a:t>correlaties</a:t>
            </a:r>
            <a:endParaRPr lang="en-US" sz="2000" b="1" dirty="0">
              <a:solidFill>
                <a:schemeClr val="bg2"/>
              </a:solidFill>
              <a:latin typeface="+mj-lt"/>
              <a:ea typeface="ＭＳ Ｐゴシック" pitchFamily="3" charset="-128"/>
            </a:endParaRPr>
          </a:p>
        </p:txBody>
      </p:sp>
      <p:sp>
        <p:nvSpPr>
          <p:cNvPr id="8" name="Up Arrow Callout 14">
            <a:extLst>
              <a:ext uri="{FF2B5EF4-FFF2-40B4-BE49-F238E27FC236}">
                <a16:creationId xmlns:a16="http://schemas.microsoft.com/office/drawing/2014/main" id="{687DAB7F-2B10-EC47-BEB4-E097101B2177}"/>
              </a:ext>
            </a:extLst>
          </p:cNvPr>
          <p:cNvSpPr/>
          <p:nvPr/>
        </p:nvSpPr>
        <p:spPr bwMode="auto">
          <a:xfrm rot="16200000">
            <a:off x="7596758" y="5024058"/>
            <a:ext cx="1336430" cy="758829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nl-BE" sz="2000" b="1" dirty="0">
                <a:solidFill>
                  <a:schemeClr val="bg2"/>
                </a:solidFill>
                <a:latin typeface="+mj-lt"/>
                <a:ea typeface="ＭＳ Ｐゴシック" pitchFamily="3" charset="-128"/>
              </a:rPr>
              <a:t>p-waardes</a:t>
            </a:r>
            <a:endParaRPr lang="en-US" sz="2000" b="1" dirty="0">
              <a:solidFill>
                <a:schemeClr val="bg2"/>
              </a:solidFill>
              <a:latin typeface="+mj-lt"/>
              <a:ea typeface="ＭＳ Ｐゴシック" pitchFamily="3" charset="-128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EE8C5D3-534F-034C-9C1D-2B90FEC6AD64}"/>
              </a:ext>
            </a:extLst>
          </p:cNvPr>
          <p:cNvSpPr txBox="1"/>
          <p:nvPr/>
        </p:nvSpPr>
        <p:spPr>
          <a:xfrm>
            <a:off x="9573126" y="5264275"/>
            <a:ext cx="3596859" cy="278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FontTx/>
              <a:buNone/>
            </a:pPr>
            <a:endParaRPr lang="nl-BE" sz="1100" dirty="0">
              <a:solidFill>
                <a:srgbClr val="0000FF"/>
              </a:solidFill>
              <a:latin typeface="Courier New" charset="0"/>
              <a:ea typeface="MS PGothic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19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03C4D-5981-6040-A360-47CCEE3F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Veel correlaties plotten in 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955A6E3-742F-8E46-B9F6-3EC7B4739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24</a:t>
            </a:fld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CB2AFD-33D7-3444-865D-54BD4C1EB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13" b="6527"/>
          <a:stretch/>
        </p:blipFill>
        <p:spPr>
          <a:xfrm>
            <a:off x="2426429" y="1577010"/>
            <a:ext cx="8726408" cy="466027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2D8443-D86E-5E43-B4B7-99D701E3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plot(StatB_cor_data)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981520C-087D-B147-BE5E-75CE93460119}"/>
              </a:ext>
            </a:extLst>
          </p:cNvPr>
          <p:cNvSpPr txBox="1"/>
          <p:nvPr/>
        </p:nvSpPr>
        <p:spPr>
          <a:xfrm>
            <a:off x="3179303" y="4285295"/>
            <a:ext cx="759655" cy="3412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-0.19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BF42324-EF0C-104E-8754-537BB5FB43DC}"/>
              </a:ext>
            </a:extLst>
          </p:cNvPr>
          <p:cNvSpPr txBox="1"/>
          <p:nvPr/>
        </p:nvSpPr>
        <p:spPr>
          <a:xfrm>
            <a:off x="3191024" y="5632476"/>
            <a:ext cx="759655" cy="3412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0.24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B138BF9-8508-1745-B4CA-2A303E975236}"/>
              </a:ext>
            </a:extLst>
          </p:cNvPr>
          <p:cNvSpPr txBox="1"/>
          <p:nvPr/>
        </p:nvSpPr>
        <p:spPr>
          <a:xfrm>
            <a:off x="5666940" y="5619383"/>
            <a:ext cx="759655" cy="3412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b="1" dirty="0">
                <a:solidFill>
                  <a:schemeClr val="accent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-0.09</a:t>
            </a:r>
          </a:p>
        </p:txBody>
      </p:sp>
    </p:spTree>
    <p:extLst>
      <p:ext uri="{BB962C8B-B14F-4D97-AF65-F5344CB8AC3E}">
        <p14:creationId xmlns:p14="http://schemas.microsoft.com/office/powerpoint/2010/main" val="3350756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95E3E2C-A823-1240-87B6-6EAD5DE6A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25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E5430D-CD53-7642-86E1-BD495317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Correlaties samengevat…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2E06DD-5EEF-C245-925D-855E9B4220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4313" y="2272145"/>
            <a:ext cx="5365090" cy="3965142"/>
          </a:xfrm>
        </p:spPr>
        <p:txBody>
          <a:bodyPr/>
          <a:lstStyle/>
          <a:p>
            <a:r>
              <a:rPr lang="nl-BE" dirty="0"/>
              <a:t>Correlatie</a:t>
            </a:r>
          </a:p>
          <a:p>
            <a:r>
              <a:rPr lang="nl-BE" dirty="0"/>
              <a:t>Statistische significantie?</a:t>
            </a:r>
          </a:p>
          <a:p>
            <a:r>
              <a:rPr lang="nl-BE" dirty="0"/>
              <a:t> Effectgrootte? (</a:t>
            </a:r>
            <a:r>
              <a:rPr lang="nl-BE" i="1" dirty="0"/>
              <a:t>r</a:t>
            </a:r>
            <a:r>
              <a:rPr lang="nl-BE" dirty="0"/>
              <a:t>)</a:t>
            </a:r>
          </a:p>
          <a:p>
            <a:r>
              <a:rPr lang="nl-BE" dirty="0"/>
              <a:t>(Visualisatie a.d.h.v. scatterplot)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02CB0FD9-9CCA-654F-A7ED-877FDBB83B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20528" b="-20528"/>
          <a:stretch/>
        </p:blipFill>
        <p:spPr>
          <a:xfrm>
            <a:off x="623889" y="620713"/>
            <a:ext cx="5145732" cy="5616575"/>
          </a:xfr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4179491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95E3E2C-A823-1240-87B6-6EAD5DE6A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26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E5430D-CD53-7642-86E1-BD495317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Bivariate regressieanalyse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2E06DD-5EEF-C245-925D-855E9B4220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02CB0FD9-9CCA-654F-A7ED-877FDBB83B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-37075" b="-37075"/>
          <a:stretch/>
        </p:blipFill>
        <p:spPr>
          <a:xfrm>
            <a:off x="623889" y="620713"/>
            <a:ext cx="5145732" cy="5616575"/>
          </a:xfrm>
        </p:spPr>
      </p:pic>
    </p:spTree>
    <p:extLst>
      <p:ext uri="{BB962C8B-B14F-4D97-AF65-F5344CB8AC3E}">
        <p14:creationId xmlns:p14="http://schemas.microsoft.com/office/powerpoint/2010/main" val="689296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2D943-4AA0-9249-8667-68CE5804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Een voorbeeld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6AD088-E22A-C148-9AAB-FDA76EFB4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ED8790-2C2D-CE49-9C78-582C09341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Heeft autonome motivatie </a:t>
            </a:r>
            <a:r>
              <a:rPr lang="nl-BE" sz="2000" dirty="0"/>
              <a:t>(Schaalscore ‘Autonome_mot’)</a:t>
            </a:r>
            <a:r>
              <a:rPr lang="nl-BE" dirty="0"/>
              <a:t> een invloed op resultaten statistiek </a:t>
            </a:r>
            <a:r>
              <a:rPr lang="nl-BE" sz="2000" dirty="0"/>
              <a:t>(‘Resultaat’)</a:t>
            </a:r>
            <a:r>
              <a:rPr lang="nl-BE" dirty="0"/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08CCDB4-821A-FD41-BE7C-04EE8477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529" y="3777787"/>
            <a:ext cx="3279690" cy="461665"/>
          </a:xfrm>
          <a:prstGeom prst="rect">
            <a:avLst/>
          </a:prstGeom>
          <a:noFill/>
          <a:ln w="38100">
            <a:solidFill>
              <a:srgbClr val="003D6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BE" altLang="nl-BE" sz="2400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Autonome motivatie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7CEDFEB-D10C-4D48-BB1B-973471547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781" y="3757149"/>
            <a:ext cx="2160588" cy="461963"/>
          </a:xfrm>
          <a:prstGeom prst="rect">
            <a:avLst/>
          </a:prstGeom>
          <a:noFill/>
          <a:ln w="38100">
            <a:solidFill>
              <a:srgbClr val="003D6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BE" altLang="nl-BE" sz="2400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Statistiekscore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FF79341-FAF6-7F49-BF20-687A6350E5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9556" y="3980987"/>
            <a:ext cx="1512888" cy="0"/>
          </a:xfrm>
          <a:prstGeom prst="straightConnector1">
            <a:avLst/>
          </a:prstGeom>
          <a:noFill/>
          <a:ln w="38100" algn="ctr">
            <a:solidFill>
              <a:srgbClr val="003D6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50915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F1668-B338-B64E-B224-0B5C6DAB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Correlatie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30852F7-8CEA-9A4F-A46F-22F5EFFE60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28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DFC60B-3645-8A44-A109-F33134D65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91"/>
          <a:stretch/>
        </p:blipFill>
        <p:spPr>
          <a:xfrm>
            <a:off x="1858499" y="1688514"/>
            <a:ext cx="8692270" cy="37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2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BCFAD-F051-DB4F-B3CE-614E367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Functies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996C30-E5C8-0A45-A822-D812A164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18331C-A896-E945-A7B4-E02E0A65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2013108"/>
            <a:ext cx="10944226" cy="4660279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nl-BE" altLang="nl-BE" b="0" dirty="0"/>
              <a:t>Als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nl-BE" altLang="nl-BE" b="0" dirty="0"/>
              <a:t>	elke </a:t>
            </a:r>
            <a:r>
              <a:rPr lang="nl-BE" altLang="nl-BE" dirty="0">
                <a:solidFill>
                  <a:srgbClr val="983466"/>
                </a:solidFill>
              </a:rPr>
              <a:t>X</a:t>
            </a:r>
            <a:r>
              <a:rPr lang="nl-BE" altLang="nl-BE" b="0" dirty="0"/>
              <a:t> overeenkomt met </a:t>
            </a:r>
            <a:r>
              <a:rPr lang="nl-BE" altLang="nl-BE" dirty="0"/>
              <a:t>één </a:t>
            </a:r>
            <a:r>
              <a:rPr lang="nl-BE" altLang="nl-BE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nl-BE" altLang="nl-BE" b="0" dirty="0"/>
              <a:t>,</a:t>
            </a:r>
          </a:p>
          <a:p>
            <a:pPr>
              <a:spcBef>
                <a:spcPts val="0"/>
              </a:spcBef>
              <a:buFontTx/>
              <a:buNone/>
            </a:pPr>
            <a:endParaRPr lang="nl-BE" altLang="nl-BE" b="0" dirty="0"/>
          </a:p>
          <a:p>
            <a:pPr>
              <a:spcBef>
                <a:spcPts val="0"/>
              </a:spcBef>
              <a:buFontTx/>
              <a:buNone/>
            </a:pPr>
            <a:r>
              <a:rPr lang="nl-BE" altLang="nl-BE" b="0" dirty="0"/>
              <a:t>dan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nl-BE" altLang="nl-BE" b="0" dirty="0"/>
              <a:t>	is </a:t>
            </a:r>
            <a:r>
              <a:rPr lang="nl-BE" altLang="nl-BE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nl-BE" altLang="nl-BE" b="0" dirty="0"/>
              <a:t> een functie van </a:t>
            </a:r>
            <a:r>
              <a:rPr lang="nl-BE" altLang="nl-BE" dirty="0">
                <a:solidFill>
                  <a:srgbClr val="983466"/>
                </a:solidFill>
              </a:rPr>
              <a:t>X</a:t>
            </a:r>
            <a:br>
              <a:rPr lang="nl-BE" altLang="nl-BE" b="0" dirty="0"/>
            </a:br>
            <a:r>
              <a:rPr lang="nl-BE" altLang="nl-BE" b="0" dirty="0">
                <a:solidFill>
                  <a:schemeClr val="accent1"/>
                </a:solidFill>
              </a:rPr>
              <a:t>Y</a:t>
            </a:r>
            <a:r>
              <a:rPr lang="nl-BE" altLang="nl-BE" b="0" dirty="0"/>
              <a:t>=F(X)</a:t>
            </a:r>
          </a:p>
          <a:p>
            <a:endParaRPr lang="nl-BE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B1C2911-0F77-EB41-B199-B1A1610B4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827" y="5151304"/>
            <a:ext cx="720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BE" sz="5400" b="1" baseline="0" dirty="0">
                <a:solidFill>
                  <a:srgbClr val="983466"/>
                </a:solidFill>
              </a:rPr>
              <a:t>X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8984EC6-F3E0-684E-9B8B-724C6670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564" y="5186229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BE" sz="5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</a:p>
        </p:txBody>
      </p:sp>
      <p:cxnSp>
        <p:nvCxnSpPr>
          <p:cNvPr id="7" name="Straight Arrow Connector 5">
            <a:extLst>
              <a:ext uri="{FF2B5EF4-FFF2-40B4-BE49-F238E27FC236}">
                <a16:creationId xmlns:a16="http://schemas.microsoft.com/office/drawing/2014/main" id="{D134376B-9BA2-4841-885D-DA7AAE7D6F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96889" y="5629142"/>
            <a:ext cx="1800225" cy="0"/>
          </a:xfrm>
          <a:prstGeom prst="straightConnector1">
            <a:avLst/>
          </a:prstGeom>
          <a:noFill/>
          <a:ln w="12065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F8BB9785-4816-3F42-A774-107A828DF8F1}"/>
              </a:ext>
            </a:extLst>
          </p:cNvPr>
          <p:cNvSpPr txBox="1"/>
          <p:nvPr/>
        </p:nvSpPr>
        <p:spPr>
          <a:xfrm>
            <a:off x="2905479" y="4921117"/>
            <a:ext cx="17030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000" baseline="0" dirty="0">
                <a:solidFill>
                  <a:srgbClr val="003D62"/>
                </a:solidFill>
                <a:latin typeface="+mj-lt"/>
              </a:rPr>
              <a:t>Onafhankelijke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A980BDB-8154-5F4D-9007-5F277E6EDF6C}"/>
              </a:ext>
            </a:extLst>
          </p:cNvPr>
          <p:cNvSpPr txBox="1"/>
          <p:nvPr/>
        </p:nvSpPr>
        <p:spPr>
          <a:xfrm>
            <a:off x="8054409" y="4890954"/>
            <a:ext cx="14270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000" baseline="0" dirty="0">
                <a:solidFill>
                  <a:srgbClr val="003D62"/>
                </a:solidFill>
                <a:latin typeface="+mj-lt"/>
              </a:rPr>
              <a:t>Afhankelijke</a:t>
            </a:r>
          </a:p>
        </p:txBody>
      </p:sp>
    </p:spTree>
    <p:extLst>
      <p:ext uri="{BB962C8B-B14F-4D97-AF65-F5344CB8AC3E}">
        <p14:creationId xmlns:p14="http://schemas.microsoft.com/office/powerpoint/2010/main" val="188595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95E3E2C-A823-1240-87B6-6EAD5DE6A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E5430D-CD53-7642-86E1-BD495317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Te.   ugblik  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2E06DD-5EEF-C245-925D-855E9B4220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2" descr="Afbeeldingsresultaat voor R">
            <a:extLst>
              <a:ext uri="{FF2B5EF4-FFF2-40B4-BE49-F238E27FC236}">
                <a16:creationId xmlns:a16="http://schemas.microsoft.com/office/drawing/2014/main" id="{E9B265D6-B5C0-9345-BB62-156CF04B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667" l="4000" r="94667">
                        <a14:foregroundMark x1="15556" y1="24889" x2="4000" y2="64000"/>
                        <a14:foregroundMark x1="4000" y1="64000" x2="4000" y2="65778"/>
                        <a14:foregroundMark x1="19556" y1="12000" x2="55111" y2="7556"/>
                        <a14:foregroundMark x1="55111" y1="7556" x2="61333" y2="7556"/>
                        <a14:foregroundMark x1="20000" y1="51556" x2="35111" y2="84000"/>
                        <a14:foregroundMark x1="35111" y1="84000" x2="57333" y2="84000"/>
                        <a14:foregroundMark x1="57333" y1="84000" x2="76444" y2="71556"/>
                        <a14:foregroundMark x1="76444" y1="71556" x2="80000" y2="51556"/>
                        <a14:foregroundMark x1="80000" y1="51556" x2="76000" y2="44444"/>
                        <a14:foregroundMark x1="47111" y1="58222" x2="55556" y2="67111"/>
                        <a14:foregroundMark x1="39556" y1="53333" x2="39556" y2="26222"/>
                        <a14:foregroundMark x1="47111" y1="35111" x2="55556" y2="38222"/>
                        <a14:foregroundMark x1="48889" y1="28000" x2="65778" y2="30222"/>
                        <a14:foregroundMark x1="65778" y1="30222" x2="56000" y2="44444"/>
                        <a14:foregroundMark x1="56000" y1="44444" x2="65333" y2="68000"/>
                        <a14:foregroundMark x1="31556" y1="67111" x2="45333" y2="67111"/>
                        <a14:foregroundMark x1="81333" y1="35556" x2="89778" y2="64000"/>
                        <a14:foregroundMark x1="62667" y1="90222" x2="82667" y2="83556"/>
                        <a14:foregroundMark x1="82667" y1="83556" x2="91111" y2="64444"/>
                        <a14:foregroundMark x1="91111" y1="64444" x2="88000" y2="24000"/>
                        <a14:foregroundMark x1="88000" y1="24000" x2="78667" y2="16444"/>
                        <a14:foregroundMark x1="39556" y1="92889" x2="39556" y2="92889"/>
                        <a14:foregroundMark x1="43111" y1="98667" x2="51556" y2="99111"/>
                        <a14:foregroundMark x1="39556" y1="67111" x2="39556" y2="56444"/>
                        <a14:foregroundMark x1="24444" y1="8444" x2="31111" y2="5778"/>
                        <a14:foregroundMark x1="48444" y1="48889" x2="54222" y2="52889"/>
                        <a14:foregroundMark x1="93333" y1="44000" x2="94667" y2="50667"/>
                        <a14:foregroundMark x1="33778" y1="4889" x2="50667" y2="2667"/>
                        <a14:foregroundMark x1="50667" y1="2667" x2="51556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96" y="740040"/>
            <a:ext cx="426725" cy="4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1DEC5E2-1B67-7544-8CB3-B9EC7198118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852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BCFAD-F051-DB4F-B3CE-614E367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Functies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996C30-E5C8-0A45-A822-D812A164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30</a:t>
            </a:fld>
            <a:endParaRPr lang="nl-BE" dirty="0"/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8A4D44DA-9037-D647-B7C3-75ED19171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164534"/>
              </p:ext>
            </p:extLst>
          </p:nvPr>
        </p:nvGraphicFramePr>
        <p:xfrm>
          <a:off x="9198130" y="1669515"/>
          <a:ext cx="21939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erkblad" r:id="rId3" imgW="2197100" imgH="4203700" progId="Excel.Sheet.8">
                  <p:embed/>
                </p:oleObj>
              </mc:Choice>
              <mc:Fallback>
                <p:oleObj name="Werkblad" r:id="rId3" imgW="2197100" imgH="4203700" progId="Excel.Sheet.8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8A4D44DA-9037-D647-B7C3-75ED19171B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8130" y="1669515"/>
                        <a:ext cx="2193925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9">
            <a:extLst>
              <a:ext uri="{FF2B5EF4-FFF2-40B4-BE49-F238E27FC236}">
                <a16:creationId xmlns:a16="http://schemas.microsoft.com/office/drawing/2014/main" id="{3BD53ADB-78CC-9042-8CBB-43C650E95A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7238" y="1525125"/>
            <a:ext cx="5114925" cy="5148262"/>
            <a:chOff x="-6" y="821"/>
            <a:chExt cx="3222" cy="3243"/>
          </a:xfrm>
        </p:grpSpPr>
        <p:sp>
          <p:nvSpPr>
            <p:cNvPr id="12" name="AutoShape 18">
              <a:extLst>
                <a:ext uri="{FF2B5EF4-FFF2-40B4-BE49-F238E27FC236}">
                  <a16:creationId xmlns:a16="http://schemas.microsoft.com/office/drawing/2014/main" id="{91A0AC22-1585-6B4E-BF9E-2BE0CB3046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821"/>
              <a:ext cx="3012" cy="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0B368955-C80B-7242-8489-0D406E0C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2578" cy="0"/>
            </a:xfrm>
            <a:custGeom>
              <a:avLst/>
              <a:gdLst>
                <a:gd name="T0" fmla="*/ 0 w 4769"/>
                <a:gd name="T1" fmla="*/ 0 w 4769"/>
                <a:gd name="T2" fmla="*/ 35 w 476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769">
                  <a:moveTo>
                    <a:pt x="0" y="0"/>
                  </a:moveTo>
                  <a:lnTo>
                    <a:pt x="0" y="0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07A0A67B-4336-C949-B060-BB08AEE6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DB97CB23-7C6F-8741-8F0B-71D011646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10F5BB3E-7DDC-E14C-89A7-8F616609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501AF052-A3D7-C448-854D-8865E120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C6F75644-483B-7342-9660-738836AE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E857FE2F-A214-B84D-B78E-65DB017DF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4BAB7DD-6542-B449-91DB-06CFCEFC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B64C18D0-50F1-154B-9E31-D27D66537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2828866-CD9F-D540-AB98-E1E0B9F30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17970544-35AC-E24D-8FBC-67705D510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C75B4680-081B-2F45-9673-31B1AE896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32">
              <a:extLst>
                <a:ext uri="{FF2B5EF4-FFF2-40B4-BE49-F238E27FC236}">
                  <a16:creationId xmlns:a16="http://schemas.microsoft.com/office/drawing/2014/main" id="{474028CC-5AA5-4C42-A02E-0BB16CAE3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92A6705C-0EBC-9D4C-A9E8-879539B67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0" cy="2653"/>
            </a:xfrm>
            <a:custGeom>
              <a:avLst/>
              <a:gdLst>
                <a:gd name="T0" fmla="*/ 36 h 4902"/>
                <a:gd name="T1" fmla="*/ 36 h 4902"/>
                <a:gd name="T2" fmla="*/ 0 h 490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902">
                  <a:moveTo>
                    <a:pt x="0" y="4902"/>
                  </a:moveTo>
                  <a:lnTo>
                    <a:pt x="0" y="490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7C0C8688-E4F0-D04A-AD01-43269298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59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70A39DAB-2D65-2C49-9879-0B6BC4F0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41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C259EFA-5F7D-6C4B-981B-234864B1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2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B315E356-0A01-764A-B8C9-0BD6C2F4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06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E6623F3F-F6A1-9543-ACB9-98961F646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88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B86C5BBB-A129-4147-B384-6486A7D8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70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02A26B77-A209-1447-92F9-CFDAC67F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53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9904633C-0B0B-3D4D-ADEB-15064CDA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35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4CD82AD7-CDFB-7147-97D6-8806F285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17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433E4AC6-10F9-4E4F-AC6A-AFFEAAC5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00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5956FDC-F51B-8248-BCF8-2298387F7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823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7D359244-3310-5248-B120-F03908EBA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646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D455EF0B-0025-9343-BC95-C933C652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469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6F4E9E10-2345-8741-8FB5-DCD1B9F02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292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EFC142E8-79C9-EA4C-819A-C90C62BEA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115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A60461DA-B9A8-E945-A40A-F771C172B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9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Rectangle 50">
              <a:extLst>
                <a:ext uri="{FF2B5EF4-FFF2-40B4-BE49-F238E27FC236}">
                  <a16:creationId xmlns:a16="http://schemas.microsoft.com/office/drawing/2014/main" id="{7ED024C0-529D-6041-B98D-F610B7B78E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5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Rectangle 51">
              <a:extLst>
                <a:ext uri="{FF2B5EF4-FFF2-40B4-BE49-F238E27FC236}">
                  <a16:creationId xmlns:a16="http://schemas.microsoft.com/office/drawing/2014/main" id="{21BBA9C8-770D-B24A-92F8-5659F1C91A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3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Rectangle 52">
              <a:extLst>
                <a:ext uri="{FF2B5EF4-FFF2-40B4-BE49-F238E27FC236}">
                  <a16:creationId xmlns:a16="http://schemas.microsoft.com/office/drawing/2014/main" id="{1DD469D8-2F02-904A-B633-2A4D044DA6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15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Rectangle 53">
              <a:extLst>
                <a:ext uri="{FF2B5EF4-FFF2-40B4-BE49-F238E27FC236}">
                  <a16:creationId xmlns:a16="http://schemas.microsoft.com/office/drawing/2014/main" id="{14F4846F-1C72-4447-BE68-82456DC7A4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98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Rectangle 54">
              <a:extLst>
                <a:ext uri="{FF2B5EF4-FFF2-40B4-BE49-F238E27FC236}">
                  <a16:creationId xmlns:a16="http://schemas.microsoft.com/office/drawing/2014/main" id="{FEE46DF8-0E04-DA41-BF66-B002E41D0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80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Rectangle 55">
              <a:extLst>
                <a:ext uri="{FF2B5EF4-FFF2-40B4-BE49-F238E27FC236}">
                  <a16:creationId xmlns:a16="http://schemas.microsoft.com/office/drawing/2014/main" id="{BC724DAE-F704-9647-AE0A-3036312DD4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62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56">
              <a:extLst>
                <a:ext uri="{FF2B5EF4-FFF2-40B4-BE49-F238E27FC236}">
                  <a16:creationId xmlns:a16="http://schemas.microsoft.com/office/drawing/2014/main" id="{17755BF7-5175-3D4C-B5A8-D0A92A4933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45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57">
              <a:extLst>
                <a:ext uri="{FF2B5EF4-FFF2-40B4-BE49-F238E27FC236}">
                  <a16:creationId xmlns:a16="http://schemas.microsoft.com/office/drawing/2014/main" id="{ECCBA367-1A15-3547-A74F-E3E0469DFE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27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58">
              <a:extLst>
                <a:ext uri="{FF2B5EF4-FFF2-40B4-BE49-F238E27FC236}">
                  <a16:creationId xmlns:a16="http://schemas.microsoft.com/office/drawing/2014/main" id="{0AAAD7E4-A1C8-A24A-9896-903EA9F98D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09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1F284280-81A1-E944-86BE-8820353E9C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92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DA75AF3F-0D1E-E441-8199-6CA3D83B0E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6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1CCE8094-DD7E-F042-A797-08F8DDBE37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20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C6422EAD-2B29-4545-B17F-F652A2B29C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9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63">
              <a:extLst>
                <a:ext uri="{FF2B5EF4-FFF2-40B4-BE49-F238E27FC236}">
                  <a16:creationId xmlns:a16="http://schemas.microsoft.com/office/drawing/2014/main" id="{7E047B82-C385-2048-A46A-50FE5A4A3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4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B2F99816-E591-5040-A939-161A48927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41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65">
              <a:extLst>
                <a:ext uri="{FF2B5EF4-FFF2-40B4-BE49-F238E27FC236}">
                  <a16:creationId xmlns:a16="http://schemas.microsoft.com/office/drawing/2014/main" id="{85F89AEE-DC94-AE4F-AF8C-55DB935489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36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755CB1B1-857A-E041-89BB-5261C568B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237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Rectangle 67">
              <a:extLst>
                <a:ext uri="{FF2B5EF4-FFF2-40B4-BE49-F238E27FC236}">
                  <a16:creationId xmlns:a16="http://schemas.microsoft.com/office/drawing/2014/main" id="{109BC590-53CA-B24C-9A0B-C93AFC659A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18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Rectangle 68">
              <a:extLst>
                <a:ext uri="{FF2B5EF4-FFF2-40B4-BE49-F238E27FC236}">
                  <a16:creationId xmlns:a16="http://schemas.microsoft.com/office/drawing/2014/main" id="{FFEA413A-5845-C94F-B9F3-D1BB1EB19A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6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Rectangle 69">
              <a:extLst>
                <a:ext uri="{FF2B5EF4-FFF2-40B4-BE49-F238E27FC236}">
                  <a16:creationId xmlns:a16="http://schemas.microsoft.com/office/drawing/2014/main" id="{09AD785E-45A0-9047-B906-84774E350D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" name="Rectangle 70">
              <a:extLst>
                <a:ext uri="{FF2B5EF4-FFF2-40B4-BE49-F238E27FC236}">
                  <a16:creationId xmlns:a16="http://schemas.microsoft.com/office/drawing/2014/main" id="{025A0409-0749-5A43-92AE-657135440E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8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Rectangle 71">
              <a:extLst>
                <a:ext uri="{FF2B5EF4-FFF2-40B4-BE49-F238E27FC236}">
                  <a16:creationId xmlns:a16="http://schemas.microsoft.com/office/drawing/2014/main" id="{06717DDB-6FD2-C048-8562-A33AF5E650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A170345A-76F3-CD4F-9251-8F822713C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2653"/>
            </a:xfrm>
            <a:custGeom>
              <a:avLst/>
              <a:gdLst>
                <a:gd name="T0" fmla="*/ 0 w 4769"/>
                <a:gd name="T1" fmla="*/ 36 h 4902"/>
                <a:gd name="T2" fmla="*/ 0 w 4769"/>
                <a:gd name="T3" fmla="*/ 36 h 4902"/>
                <a:gd name="T4" fmla="*/ 35 w 4769"/>
                <a:gd name="T5" fmla="*/ 36 h 4902"/>
                <a:gd name="T6" fmla="*/ 35 w 4769"/>
                <a:gd name="T7" fmla="*/ 0 h 4902"/>
                <a:gd name="T8" fmla="*/ 0 w 4769"/>
                <a:gd name="T9" fmla="*/ 0 h 4902"/>
                <a:gd name="T10" fmla="*/ 0 w 4769"/>
                <a:gd name="T11" fmla="*/ 36 h 49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9" h="4902">
                  <a:moveTo>
                    <a:pt x="0" y="4902"/>
                  </a:moveTo>
                  <a:lnTo>
                    <a:pt x="0" y="4902"/>
                  </a:lnTo>
                  <a:lnTo>
                    <a:pt x="4769" y="4902"/>
                  </a:lnTo>
                  <a:lnTo>
                    <a:pt x="4769" y="0"/>
                  </a:lnTo>
                  <a:lnTo>
                    <a:pt x="0" y="0"/>
                  </a:lnTo>
                  <a:lnTo>
                    <a:pt x="0" y="4902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6" name="Rectangle 73">
              <a:extLst>
                <a:ext uri="{FF2B5EF4-FFF2-40B4-BE49-F238E27FC236}">
                  <a16:creationId xmlns:a16="http://schemas.microsoft.com/office/drawing/2014/main" id="{3A34890D-B949-A443-9AE5-FFB4AB123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3909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Rectangle 74">
              <a:extLst>
                <a:ext uri="{FF2B5EF4-FFF2-40B4-BE49-F238E27FC236}">
                  <a16:creationId xmlns:a16="http://schemas.microsoft.com/office/drawing/2014/main" id="{7867A554-28A8-1B47-8A58-8549CB2ED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2" y="2168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4614047A-6194-F940-B02F-E53BC4460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BD4A557B-B487-664E-AD18-94367A9FD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751695A8-0407-3744-B1A0-C1F60BC18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7AA44180-1171-3C4E-8DB5-B53220DD2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6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DCD854CB-3E52-544F-A60D-3F6456CFD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4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6819A093-0247-3746-9087-F64E5D0B7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782E605E-8770-C344-822E-CFE269888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D14CBAEC-ED90-4D41-AE8D-93B3E53B8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0662CA86-4A1A-6248-83A1-AFFFC7AAB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5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E2FF7A6E-22C6-DA41-8013-D83FDEAC3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41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50B3BC20-64BA-214A-8648-438E4D85B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238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DE0B187D-E893-FF48-8AF3-D22CC7E64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061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BC165912-B416-0946-A916-D4059EA7F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88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1" name="Freeform 88">
              <a:extLst>
                <a:ext uri="{FF2B5EF4-FFF2-40B4-BE49-F238E27FC236}">
                  <a16:creationId xmlns:a16="http://schemas.microsoft.com/office/drawing/2014/main" id="{34BC5BA7-3B46-4D46-BFC1-789236718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70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id="{E5D35A1A-B779-0349-B5B3-A733A6DEA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53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3" name="Freeform 90">
              <a:extLst>
                <a:ext uri="{FF2B5EF4-FFF2-40B4-BE49-F238E27FC236}">
                  <a16:creationId xmlns:a16="http://schemas.microsoft.com/office/drawing/2014/main" id="{326C3AC5-87E9-8741-832F-F07AADF68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35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4" name="Freeform 91">
              <a:extLst>
                <a:ext uri="{FF2B5EF4-FFF2-40B4-BE49-F238E27FC236}">
                  <a16:creationId xmlns:a16="http://schemas.microsoft.com/office/drawing/2014/main" id="{CE7A66AC-659C-5149-A599-5E993BC27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17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5" name="Freeform 92">
              <a:extLst>
                <a:ext uri="{FF2B5EF4-FFF2-40B4-BE49-F238E27FC236}">
                  <a16:creationId xmlns:a16="http://schemas.microsoft.com/office/drawing/2014/main" id="{16C4A6FA-6D70-3D4D-AA02-10752F0DF7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00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6" name="Freeform 93">
              <a:extLst>
                <a:ext uri="{FF2B5EF4-FFF2-40B4-BE49-F238E27FC236}">
                  <a16:creationId xmlns:a16="http://schemas.microsoft.com/office/drawing/2014/main" id="{1ABEB16B-56C9-9541-A619-E67B898BE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823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7" name="Freeform 94">
              <a:extLst>
                <a:ext uri="{FF2B5EF4-FFF2-40B4-BE49-F238E27FC236}">
                  <a16:creationId xmlns:a16="http://schemas.microsoft.com/office/drawing/2014/main" id="{CFC380E8-C890-C046-A7DD-1F5D3E017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646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8" name="Freeform 95">
              <a:extLst>
                <a:ext uri="{FF2B5EF4-FFF2-40B4-BE49-F238E27FC236}">
                  <a16:creationId xmlns:a16="http://schemas.microsoft.com/office/drawing/2014/main" id="{371A4E42-80B9-C545-96C8-94ACB744F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469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9" name="Freeform 96">
              <a:extLst>
                <a:ext uri="{FF2B5EF4-FFF2-40B4-BE49-F238E27FC236}">
                  <a16:creationId xmlns:a16="http://schemas.microsoft.com/office/drawing/2014/main" id="{9B99A996-23B5-6A4E-8533-5525DFDED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292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0" name="Freeform 97">
              <a:extLst>
                <a:ext uri="{FF2B5EF4-FFF2-40B4-BE49-F238E27FC236}">
                  <a16:creationId xmlns:a16="http://schemas.microsoft.com/office/drawing/2014/main" id="{4FBCD335-AC02-9E4E-A051-21B0E0828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115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1" name="Freeform 98">
              <a:extLst>
                <a:ext uri="{FF2B5EF4-FFF2-40B4-BE49-F238E27FC236}">
                  <a16:creationId xmlns:a16="http://schemas.microsoft.com/office/drawing/2014/main" id="{C9B518C2-CB85-D948-BE52-A3DC890A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1769"/>
            </a:xfrm>
            <a:custGeom>
              <a:avLst/>
              <a:gdLst>
                <a:gd name="T0" fmla="*/ 0 w 4769"/>
                <a:gd name="T1" fmla="*/ 24 h 3268"/>
                <a:gd name="T2" fmla="*/ 0 w 4769"/>
                <a:gd name="T3" fmla="*/ 24 h 3268"/>
                <a:gd name="T4" fmla="*/ 35 w 4769"/>
                <a:gd name="T5" fmla="*/ 0 h 32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69" h="3268">
                  <a:moveTo>
                    <a:pt x="0" y="3268"/>
                  </a:moveTo>
                  <a:lnTo>
                    <a:pt x="0" y="3268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2" name="Rectangle 103">
              <a:extLst>
                <a:ext uri="{FF2B5EF4-FFF2-40B4-BE49-F238E27FC236}">
                  <a16:creationId xmlns:a16="http://schemas.microsoft.com/office/drawing/2014/main" id="{FDB4318F-CC26-134A-9BAD-3780FB4A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2626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3" name="Rectangle 10">
            <a:extLst>
              <a:ext uri="{FF2B5EF4-FFF2-40B4-BE49-F238E27FC236}">
                <a16:creationId xmlns:a16="http://schemas.microsoft.com/office/drawing/2014/main" id="{1B5184EC-72FD-B64A-9E1B-F9447F23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525" y="6256534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rgbClr val="7E002F"/>
                </a:solidFill>
              </a:rPr>
              <a:t>X</a:t>
            </a:r>
            <a:endParaRPr lang="nl-BE" altLang="nl-BE" sz="2400" baseline="0" dirty="0"/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94C6E777-F3F4-2743-9175-1BA7F82B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662" y="3535559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nl-BE" altLang="nl-BE" sz="2400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Pijl rechts 94">
            <a:extLst>
              <a:ext uri="{FF2B5EF4-FFF2-40B4-BE49-F238E27FC236}">
                <a16:creationId xmlns:a16="http://schemas.microsoft.com/office/drawing/2014/main" id="{AE09B836-DF64-3644-B135-8A272DB65247}"/>
              </a:ext>
            </a:extLst>
          </p:cNvPr>
          <p:cNvSpPr/>
          <p:nvPr/>
        </p:nvSpPr>
        <p:spPr bwMode="auto">
          <a:xfrm>
            <a:off x="7550890" y="3578555"/>
            <a:ext cx="1264980" cy="421482"/>
          </a:xfrm>
          <a:prstGeom prst="leftArrow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43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BCFAD-F051-DB4F-B3CE-614E367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Functies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996C30-E5C8-0A45-A822-D812A164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31</a:t>
            </a:fld>
            <a:endParaRPr lang="nl-BE" dirty="0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3BD53ADB-78CC-9042-8CBB-43C650E95A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7238" y="1525125"/>
            <a:ext cx="5114925" cy="5148262"/>
            <a:chOff x="-6" y="821"/>
            <a:chExt cx="3222" cy="3243"/>
          </a:xfrm>
        </p:grpSpPr>
        <p:sp>
          <p:nvSpPr>
            <p:cNvPr id="12" name="AutoShape 18">
              <a:extLst>
                <a:ext uri="{FF2B5EF4-FFF2-40B4-BE49-F238E27FC236}">
                  <a16:creationId xmlns:a16="http://schemas.microsoft.com/office/drawing/2014/main" id="{91A0AC22-1585-6B4E-BF9E-2BE0CB3046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821"/>
              <a:ext cx="3012" cy="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0B368955-C80B-7242-8489-0D406E0C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2578" cy="0"/>
            </a:xfrm>
            <a:custGeom>
              <a:avLst/>
              <a:gdLst>
                <a:gd name="T0" fmla="*/ 0 w 4769"/>
                <a:gd name="T1" fmla="*/ 0 w 4769"/>
                <a:gd name="T2" fmla="*/ 35 w 476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769">
                  <a:moveTo>
                    <a:pt x="0" y="0"/>
                  </a:moveTo>
                  <a:lnTo>
                    <a:pt x="0" y="0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07A0A67B-4336-C949-B060-BB08AEE6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DB97CB23-7C6F-8741-8F0B-71D011646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10F5BB3E-7DDC-E14C-89A7-8F616609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501AF052-A3D7-C448-854D-8865E120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C6F75644-483B-7342-9660-738836AE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E857FE2F-A214-B84D-B78E-65DB017DF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4BAB7DD-6542-B449-91DB-06CFCEFC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B64C18D0-50F1-154B-9E31-D27D66537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2828866-CD9F-D540-AB98-E1E0B9F30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17970544-35AC-E24D-8FBC-67705D510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C75B4680-081B-2F45-9673-31B1AE896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32">
              <a:extLst>
                <a:ext uri="{FF2B5EF4-FFF2-40B4-BE49-F238E27FC236}">
                  <a16:creationId xmlns:a16="http://schemas.microsoft.com/office/drawing/2014/main" id="{474028CC-5AA5-4C42-A02E-0BB16CAE3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92A6705C-0EBC-9D4C-A9E8-879539B67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0" cy="2653"/>
            </a:xfrm>
            <a:custGeom>
              <a:avLst/>
              <a:gdLst>
                <a:gd name="T0" fmla="*/ 36 h 4902"/>
                <a:gd name="T1" fmla="*/ 36 h 4902"/>
                <a:gd name="T2" fmla="*/ 0 h 490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902">
                  <a:moveTo>
                    <a:pt x="0" y="4902"/>
                  </a:moveTo>
                  <a:lnTo>
                    <a:pt x="0" y="490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7C0C8688-E4F0-D04A-AD01-43269298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59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70A39DAB-2D65-2C49-9879-0B6BC4F0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41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C259EFA-5F7D-6C4B-981B-234864B1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2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B315E356-0A01-764A-B8C9-0BD6C2F4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06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E6623F3F-F6A1-9543-ACB9-98961F646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88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B86C5BBB-A129-4147-B384-6486A7D8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70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02A26B77-A209-1447-92F9-CFDAC67F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53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9904633C-0B0B-3D4D-ADEB-15064CDA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35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4CD82AD7-CDFB-7147-97D6-8806F285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17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433E4AC6-10F9-4E4F-AC6A-AFFEAAC5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00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5956FDC-F51B-8248-BCF8-2298387F7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823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7D359244-3310-5248-B120-F03908EBA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646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D455EF0B-0025-9343-BC95-C933C652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469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6F4E9E10-2345-8741-8FB5-DCD1B9F02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292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EFC142E8-79C9-EA4C-819A-C90C62BEA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115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A60461DA-B9A8-E945-A40A-F771C172B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9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Rectangle 50">
              <a:extLst>
                <a:ext uri="{FF2B5EF4-FFF2-40B4-BE49-F238E27FC236}">
                  <a16:creationId xmlns:a16="http://schemas.microsoft.com/office/drawing/2014/main" id="{7ED024C0-529D-6041-B98D-F610B7B78E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5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Rectangle 51">
              <a:extLst>
                <a:ext uri="{FF2B5EF4-FFF2-40B4-BE49-F238E27FC236}">
                  <a16:creationId xmlns:a16="http://schemas.microsoft.com/office/drawing/2014/main" id="{21BBA9C8-770D-B24A-92F8-5659F1C91A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3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Rectangle 52">
              <a:extLst>
                <a:ext uri="{FF2B5EF4-FFF2-40B4-BE49-F238E27FC236}">
                  <a16:creationId xmlns:a16="http://schemas.microsoft.com/office/drawing/2014/main" id="{1DD469D8-2F02-904A-B633-2A4D044DA6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15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Rectangle 53">
              <a:extLst>
                <a:ext uri="{FF2B5EF4-FFF2-40B4-BE49-F238E27FC236}">
                  <a16:creationId xmlns:a16="http://schemas.microsoft.com/office/drawing/2014/main" id="{14F4846F-1C72-4447-BE68-82456DC7A4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98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Rectangle 54">
              <a:extLst>
                <a:ext uri="{FF2B5EF4-FFF2-40B4-BE49-F238E27FC236}">
                  <a16:creationId xmlns:a16="http://schemas.microsoft.com/office/drawing/2014/main" id="{FEE46DF8-0E04-DA41-BF66-B002E41D0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80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Rectangle 55">
              <a:extLst>
                <a:ext uri="{FF2B5EF4-FFF2-40B4-BE49-F238E27FC236}">
                  <a16:creationId xmlns:a16="http://schemas.microsoft.com/office/drawing/2014/main" id="{BC724DAE-F704-9647-AE0A-3036312DD4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62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56">
              <a:extLst>
                <a:ext uri="{FF2B5EF4-FFF2-40B4-BE49-F238E27FC236}">
                  <a16:creationId xmlns:a16="http://schemas.microsoft.com/office/drawing/2014/main" id="{17755BF7-5175-3D4C-B5A8-D0A92A4933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45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57">
              <a:extLst>
                <a:ext uri="{FF2B5EF4-FFF2-40B4-BE49-F238E27FC236}">
                  <a16:creationId xmlns:a16="http://schemas.microsoft.com/office/drawing/2014/main" id="{ECCBA367-1A15-3547-A74F-E3E0469DFE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27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58">
              <a:extLst>
                <a:ext uri="{FF2B5EF4-FFF2-40B4-BE49-F238E27FC236}">
                  <a16:creationId xmlns:a16="http://schemas.microsoft.com/office/drawing/2014/main" id="{0AAAD7E4-A1C8-A24A-9896-903EA9F98D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09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1F284280-81A1-E944-86BE-8820353E9C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92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DA75AF3F-0D1E-E441-8199-6CA3D83B0E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6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1CCE8094-DD7E-F042-A797-08F8DDBE37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20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C6422EAD-2B29-4545-B17F-F652A2B29C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9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63">
              <a:extLst>
                <a:ext uri="{FF2B5EF4-FFF2-40B4-BE49-F238E27FC236}">
                  <a16:creationId xmlns:a16="http://schemas.microsoft.com/office/drawing/2014/main" id="{7E047B82-C385-2048-A46A-50FE5A4A3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4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B2F99816-E591-5040-A939-161A48927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41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65">
              <a:extLst>
                <a:ext uri="{FF2B5EF4-FFF2-40B4-BE49-F238E27FC236}">
                  <a16:creationId xmlns:a16="http://schemas.microsoft.com/office/drawing/2014/main" id="{85F89AEE-DC94-AE4F-AF8C-55DB935489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36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755CB1B1-857A-E041-89BB-5261C568B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237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Rectangle 67">
              <a:extLst>
                <a:ext uri="{FF2B5EF4-FFF2-40B4-BE49-F238E27FC236}">
                  <a16:creationId xmlns:a16="http://schemas.microsoft.com/office/drawing/2014/main" id="{109BC590-53CA-B24C-9A0B-C93AFC659A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18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Rectangle 68">
              <a:extLst>
                <a:ext uri="{FF2B5EF4-FFF2-40B4-BE49-F238E27FC236}">
                  <a16:creationId xmlns:a16="http://schemas.microsoft.com/office/drawing/2014/main" id="{FFEA413A-5845-C94F-B9F3-D1BB1EB19A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6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Rectangle 69">
              <a:extLst>
                <a:ext uri="{FF2B5EF4-FFF2-40B4-BE49-F238E27FC236}">
                  <a16:creationId xmlns:a16="http://schemas.microsoft.com/office/drawing/2014/main" id="{09AD785E-45A0-9047-B906-84774E350D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" name="Rectangle 70">
              <a:extLst>
                <a:ext uri="{FF2B5EF4-FFF2-40B4-BE49-F238E27FC236}">
                  <a16:creationId xmlns:a16="http://schemas.microsoft.com/office/drawing/2014/main" id="{025A0409-0749-5A43-92AE-657135440E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8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Rectangle 71">
              <a:extLst>
                <a:ext uri="{FF2B5EF4-FFF2-40B4-BE49-F238E27FC236}">
                  <a16:creationId xmlns:a16="http://schemas.microsoft.com/office/drawing/2014/main" id="{06717DDB-6FD2-C048-8562-A33AF5E650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A170345A-76F3-CD4F-9251-8F822713C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2653"/>
            </a:xfrm>
            <a:custGeom>
              <a:avLst/>
              <a:gdLst>
                <a:gd name="T0" fmla="*/ 0 w 4769"/>
                <a:gd name="T1" fmla="*/ 36 h 4902"/>
                <a:gd name="T2" fmla="*/ 0 w 4769"/>
                <a:gd name="T3" fmla="*/ 36 h 4902"/>
                <a:gd name="T4" fmla="*/ 35 w 4769"/>
                <a:gd name="T5" fmla="*/ 36 h 4902"/>
                <a:gd name="T6" fmla="*/ 35 w 4769"/>
                <a:gd name="T7" fmla="*/ 0 h 4902"/>
                <a:gd name="T8" fmla="*/ 0 w 4769"/>
                <a:gd name="T9" fmla="*/ 0 h 4902"/>
                <a:gd name="T10" fmla="*/ 0 w 4769"/>
                <a:gd name="T11" fmla="*/ 36 h 49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9" h="4902">
                  <a:moveTo>
                    <a:pt x="0" y="4902"/>
                  </a:moveTo>
                  <a:lnTo>
                    <a:pt x="0" y="4902"/>
                  </a:lnTo>
                  <a:lnTo>
                    <a:pt x="4769" y="4902"/>
                  </a:lnTo>
                  <a:lnTo>
                    <a:pt x="4769" y="0"/>
                  </a:lnTo>
                  <a:lnTo>
                    <a:pt x="0" y="0"/>
                  </a:lnTo>
                  <a:lnTo>
                    <a:pt x="0" y="4902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6" name="Rectangle 73">
              <a:extLst>
                <a:ext uri="{FF2B5EF4-FFF2-40B4-BE49-F238E27FC236}">
                  <a16:creationId xmlns:a16="http://schemas.microsoft.com/office/drawing/2014/main" id="{3A34890D-B949-A443-9AE5-FFB4AB123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3909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Rectangle 74">
              <a:extLst>
                <a:ext uri="{FF2B5EF4-FFF2-40B4-BE49-F238E27FC236}">
                  <a16:creationId xmlns:a16="http://schemas.microsoft.com/office/drawing/2014/main" id="{7867A554-28A8-1B47-8A58-8549CB2ED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2" y="2168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4614047A-6194-F940-B02F-E53BC4460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BD4A557B-B487-664E-AD18-94367A9FD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751695A8-0407-3744-B1A0-C1F60BC18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7AA44180-1171-3C4E-8DB5-B53220DD2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6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DCD854CB-3E52-544F-A60D-3F6456CFD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4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6819A093-0247-3746-9087-F64E5D0B7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782E605E-8770-C344-822E-CFE269888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D14CBAEC-ED90-4D41-AE8D-93B3E53B8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0662CA86-4A1A-6248-83A1-AFFFC7AAB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5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E2FF7A6E-22C6-DA41-8013-D83FDEAC3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41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50B3BC20-64BA-214A-8648-438E4D85B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238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DE0B187D-E893-FF48-8AF3-D22CC7E64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061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BC165912-B416-0946-A916-D4059EA7F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88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1" name="Freeform 88">
              <a:extLst>
                <a:ext uri="{FF2B5EF4-FFF2-40B4-BE49-F238E27FC236}">
                  <a16:creationId xmlns:a16="http://schemas.microsoft.com/office/drawing/2014/main" id="{34BC5BA7-3B46-4D46-BFC1-789236718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70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id="{E5D35A1A-B779-0349-B5B3-A733A6DEA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53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3" name="Freeform 90">
              <a:extLst>
                <a:ext uri="{FF2B5EF4-FFF2-40B4-BE49-F238E27FC236}">
                  <a16:creationId xmlns:a16="http://schemas.microsoft.com/office/drawing/2014/main" id="{326C3AC5-87E9-8741-832F-F07AADF68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35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4" name="Freeform 91">
              <a:extLst>
                <a:ext uri="{FF2B5EF4-FFF2-40B4-BE49-F238E27FC236}">
                  <a16:creationId xmlns:a16="http://schemas.microsoft.com/office/drawing/2014/main" id="{CE7A66AC-659C-5149-A599-5E993BC27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17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5" name="Freeform 92">
              <a:extLst>
                <a:ext uri="{FF2B5EF4-FFF2-40B4-BE49-F238E27FC236}">
                  <a16:creationId xmlns:a16="http://schemas.microsoft.com/office/drawing/2014/main" id="{16C4A6FA-6D70-3D4D-AA02-10752F0DF7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00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6" name="Freeform 93">
              <a:extLst>
                <a:ext uri="{FF2B5EF4-FFF2-40B4-BE49-F238E27FC236}">
                  <a16:creationId xmlns:a16="http://schemas.microsoft.com/office/drawing/2014/main" id="{1ABEB16B-56C9-9541-A619-E67B898BE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823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7" name="Freeform 94">
              <a:extLst>
                <a:ext uri="{FF2B5EF4-FFF2-40B4-BE49-F238E27FC236}">
                  <a16:creationId xmlns:a16="http://schemas.microsoft.com/office/drawing/2014/main" id="{CFC380E8-C890-C046-A7DD-1F5D3E017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646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8" name="Freeform 95">
              <a:extLst>
                <a:ext uri="{FF2B5EF4-FFF2-40B4-BE49-F238E27FC236}">
                  <a16:creationId xmlns:a16="http://schemas.microsoft.com/office/drawing/2014/main" id="{371A4E42-80B9-C545-96C8-94ACB744F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469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9" name="Freeform 96">
              <a:extLst>
                <a:ext uri="{FF2B5EF4-FFF2-40B4-BE49-F238E27FC236}">
                  <a16:creationId xmlns:a16="http://schemas.microsoft.com/office/drawing/2014/main" id="{9B99A996-23B5-6A4E-8533-5525DFDED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292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0" name="Freeform 97">
              <a:extLst>
                <a:ext uri="{FF2B5EF4-FFF2-40B4-BE49-F238E27FC236}">
                  <a16:creationId xmlns:a16="http://schemas.microsoft.com/office/drawing/2014/main" id="{4FBCD335-AC02-9E4E-A051-21B0E0828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115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1" name="Freeform 98">
              <a:extLst>
                <a:ext uri="{FF2B5EF4-FFF2-40B4-BE49-F238E27FC236}">
                  <a16:creationId xmlns:a16="http://schemas.microsoft.com/office/drawing/2014/main" id="{C9B518C2-CB85-D948-BE52-A3DC890A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1769"/>
            </a:xfrm>
            <a:custGeom>
              <a:avLst/>
              <a:gdLst>
                <a:gd name="T0" fmla="*/ 0 w 4769"/>
                <a:gd name="T1" fmla="*/ 24 h 3268"/>
                <a:gd name="T2" fmla="*/ 0 w 4769"/>
                <a:gd name="T3" fmla="*/ 24 h 3268"/>
                <a:gd name="T4" fmla="*/ 35 w 4769"/>
                <a:gd name="T5" fmla="*/ 0 h 32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69" h="3268">
                  <a:moveTo>
                    <a:pt x="0" y="3268"/>
                  </a:moveTo>
                  <a:lnTo>
                    <a:pt x="0" y="3268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2" name="Rectangle 103">
              <a:extLst>
                <a:ext uri="{FF2B5EF4-FFF2-40B4-BE49-F238E27FC236}">
                  <a16:creationId xmlns:a16="http://schemas.microsoft.com/office/drawing/2014/main" id="{FDB4318F-CC26-134A-9BAD-3780FB4A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2626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3" name="Rectangle 10">
            <a:extLst>
              <a:ext uri="{FF2B5EF4-FFF2-40B4-BE49-F238E27FC236}">
                <a16:creationId xmlns:a16="http://schemas.microsoft.com/office/drawing/2014/main" id="{1B5184EC-72FD-B64A-9E1B-F9447F23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525" y="6256534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rgbClr val="7E002F"/>
                </a:solidFill>
              </a:rPr>
              <a:t>X</a:t>
            </a:r>
            <a:endParaRPr lang="nl-BE" altLang="nl-BE" sz="2400" baseline="0" dirty="0"/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94C6E777-F3F4-2743-9175-1BA7F82B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662" y="3535559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nl-BE" altLang="nl-BE" sz="2400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" name="Rectangle 101">
            <a:extLst>
              <a:ext uri="{FF2B5EF4-FFF2-40B4-BE49-F238E27FC236}">
                <a16:creationId xmlns:a16="http://schemas.microsoft.com/office/drawing/2014/main" id="{8729E46B-6CD3-6244-AA4B-79CF0ABE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143" y="5107087"/>
            <a:ext cx="5921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100" baseline="0">
                <a:solidFill>
                  <a:srgbClr val="000000"/>
                </a:solidFill>
                <a:latin typeface="Arial" panose="020B0604020202020204" pitchFamily="34" charset="0"/>
              </a:rPr>
              <a:t>Intercept</a:t>
            </a: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5" name="Freeform 98">
            <a:extLst>
              <a:ext uri="{FF2B5EF4-FFF2-40B4-BE49-F238E27FC236}">
                <a16:creationId xmlns:a16="http://schemas.microsoft.com/office/drawing/2014/main" id="{8E2EA08A-BF28-A347-AC05-6AC064A57F72}"/>
              </a:ext>
            </a:extLst>
          </p:cNvPr>
          <p:cNvSpPr>
            <a:spLocks/>
          </p:cNvSpPr>
          <p:nvPr/>
        </p:nvSpPr>
        <p:spPr bwMode="auto">
          <a:xfrm>
            <a:off x="2965867" y="4494312"/>
            <a:ext cx="0" cy="1403350"/>
          </a:xfrm>
          <a:custGeom>
            <a:avLst/>
            <a:gdLst>
              <a:gd name="T0" fmla="*/ 12 h 1634"/>
              <a:gd name="T1" fmla="*/ 12 h 1634"/>
              <a:gd name="T2" fmla="*/ 0 h 1634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1634">
                <a:moveTo>
                  <a:pt x="0" y="1634"/>
                </a:moveTo>
                <a:lnTo>
                  <a:pt x="0" y="1634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67" name="Rectangle 10">
            <a:extLst>
              <a:ext uri="{FF2B5EF4-FFF2-40B4-BE49-F238E27FC236}">
                <a16:creationId xmlns:a16="http://schemas.microsoft.com/office/drawing/2014/main" id="{BAC312F6-B68F-1548-ACD4-7DE86058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259" y="1575130"/>
            <a:ext cx="4032250" cy="904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1704975" indent="-1704975">
              <a:spcBef>
                <a:spcPct val="20000"/>
              </a:spcBef>
              <a:defRPr/>
            </a:pPr>
            <a:r>
              <a:rPr lang="nl-BE" altLang="nl-BE" u="sng" baseline="0" dirty="0" err="1">
                <a:solidFill>
                  <a:srgbClr val="003D62"/>
                </a:solidFill>
                <a:latin typeface="Verdana" panose="020B0604030504040204" pitchFamily="34" charset="0"/>
              </a:rPr>
              <a:t>Intercept</a:t>
            </a:r>
            <a:r>
              <a:rPr lang="nl-BE" altLang="nl-BE" baseline="0" dirty="0">
                <a:solidFill>
                  <a:srgbClr val="003D62"/>
                </a:solidFill>
                <a:latin typeface="Verdana" panose="020B0604030504040204" pitchFamily="34" charset="0"/>
              </a:rPr>
              <a:t>: ?</a:t>
            </a:r>
            <a:endParaRPr lang="nl-BE" altLang="nl-BE" sz="2000" baseline="0" dirty="0">
              <a:solidFill>
                <a:srgbClr val="003D62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nl-BE" altLang="nl-BE" baseline="0" dirty="0">
              <a:solidFill>
                <a:srgbClr val="003D6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40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BCFAD-F051-DB4F-B3CE-614E367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Functies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996C30-E5C8-0A45-A822-D812A164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32</a:t>
            </a:fld>
            <a:endParaRPr lang="nl-BE" dirty="0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3BD53ADB-78CC-9042-8CBB-43C650E95A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7238" y="1525125"/>
            <a:ext cx="5114925" cy="5148262"/>
            <a:chOff x="-6" y="821"/>
            <a:chExt cx="3222" cy="3243"/>
          </a:xfrm>
        </p:grpSpPr>
        <p:sp>
          <p:nvSpPr>
            <p:cNvPr id="12" name="AutoShape 18">
              <a:extLst>
                <a:ext uri="{FF2B5EF4-FFF2-40B4-BE49-F238E27FC236}">
                  <a16:creationId xmlns:a16="http://schemas.microsoft.com/office/drawing/2014/main" id="{91A0AC22-1585-6B4E-BF9E-2BE0CB3046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821"/>
              <a:ext cx="3012" cy="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0B368955-C80B-7242-8489-0D406E0C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2578" cy="0"/>
            </a:xfrm>
            <a:custGeom>
              <a:avLst/>
              <a:gdLst>
                <a:gd name="T0" fmla="*/ 0 w 4769"/>
                <a:gd name="T1" fmla="*/ 0 w 4769"/>
                <a:gd name="T2" fmla="*/ 35 w 476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769">
                  <a:moveTo>
                    <a:pt x="0" y="0"/>
                  </a:moveTo>
                  <a:lnTo>
                    <a:pt x="0" y="0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07A0A67B-4336-C949-B060-BB08AEE6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DB97CB23-7C6F-8741-8F0B-71D011646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10F5BB3E-7DDC-E14C-89A7-8F616609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501AF052-A3D7-C448-854D-8865E120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C6F75644-483B-7342-9660-738836AE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E857FE2F-A214-B84D-B78E-65DB017DF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4BAB7DD-6542-B449-91DB-06CFCEFC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B64C18D0-50F1-154B-9E31-D27D66537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2828866-CD9F-D540-AB98-E1E0B9F30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17970544-35AC-E24D-8FBC-67705D510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C75B4680-081B-2F45-9673-31B1AE896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32">
              <a:extLst>
                <a:ext uri="{FF2B5EF4-FFF2-40B4-BE49-F238E27FC236}">
                  <a16:creationId xmlns:a16="http://schemas.microsoft.com/office/drawing/2014/main" id="{474028CC-5AA5-4C42-A02E-0BB16CAE3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92A6705C-0EBC-9D4C-A9E8-879539B67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0" cy="2653"/>
            </a:xfrm>
            <a:custGeom>
              <a:avLst/>
              <a:gdLst>
                <a:gd name="T0" fmla="*/ 36 h 4902"/>
                <a:gd name="T1" fmla="*/ 36 h 4902"/>
                <a:gd name="T2" fmla="*/ 0 h 490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902">
                  <a:moveTo>
                    <a:pt x="0" y="4902"/>
                  </a:moveTo>
                  <a:lnTo>
                    <a:pt x="0" y="490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7C0C8688-E4F0-D04A-AD01-43269298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59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70A39DAB-2D65-2C49-9879-0B6BC4F0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41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C259EFA-5F7D-6C4B-981B-234864B1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2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B315E356-0A01-764A-B8C9-0BD6C2F4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06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E6623F3F-F6A1-9543-ACB9-98961F646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88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B86C5BBB-A129-4147-B384-6486A7D8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70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02A26B77-A209-1447-92F9-CFDAC67F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53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9904633C-0B0B-3D4D-ADEB-15064CDA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35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4CD82AD7-CDFB-7147-97D6-8806F285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17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433E4AC6-10F9-4E4F-AC6A-AFFEAAC5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00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5956FDC-F51B-8248-BCF8-2298387F7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823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7D359244-3310-5248-B120-F03908EBA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646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D455EF0B-0025-9343-BC95-C933C652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469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6F4E9E10-2345-8741-8FB5-DCD1B9F02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292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EFC142E8-79C9-EA4C-819A-C90C62BEA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115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A60461DA-B9A8-E945-A40A-F771C172B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9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Rectangle 50">
              <a:extLst>
                <a:ext uri="{FF2B5EF4-FFF2-40B4-BE49-F238E27FC236}">
                  <a16:creationId xmlns:a16="http://schemas.microsoft.com/office/drawing/2014/main" id="{7ED024C0-529D-6041-B98D-F610B7B78E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5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Rectangle 51">
              <a:extLst>
                <a:ext uri="{FF2B5EF4-FFF2-40B4-BE49-F238E27FC236}">
                  <a16:creationId xmlns:a16="http://schemas.microsoft.com/office/drawing/2014/main" id="{21BBA9C8-770D-B24A-92F8-5659F1C91A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3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Rectangle 52">
              <a:extLst>
                <a:ext uri="{FF2B5EF4-FFF2-40B4-BE49-F238E27FC236}">
                  <a16:creationId xmlns:a16="http://schemas.microsoft.com/office/drawing/2014/main" id="{1DD469D8-2F02-904A-B633-2A4D044DA6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15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Rectangle 53">
              <a:extLst>
                <a:ext uri="{FF2B5EF4-FFF2-40B4-BE49-F238E27FC236}">
                  <a16:creationId xmlns:a16="http://schemas.microsoft.com/office/drawing/2014/main" id="{14F4846F-1C72-4447-BE68-82456DC7A4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98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Rectangle 54">
              <a:extLst>
                <a:ext uri="{FF2B5EF4-FFF2-40B4-BE49-F238E27FC236}">
                  <a16:creationId xmlns:a16="http://schemas.microsoft.com/office/drawing/2014/main" id="{FEE46DF8-0E04-DA41-BF66-B002E41D0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80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Rectangle 55">
              <a:extLst>
                <a:ext uri="{FF2B5EF4-FFF2-40B4-BE49-F238E27FC236}">
                  <a16:creationId xmlns:a16="http://schemas.microsoft.com/office/drawing/2014/main" id="{BC724DAE-F704-9647-AE0A-3036312DD4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62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56">
              <a:extLst>
                <a:ext uri="{FF2B5EF4-FFF2-40B4-BE49-F238E27FC236}">
                  <a16:creationId xmlns:a16="http://schemas.microsoft.com/office/drawing/2014/main" id="{17755BF7-5175-3D4C-B5A8-D0A92A4933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45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57">
              <a:extLst>
                <a:ext uri="{FF2B5EF4-FFF2-40B4-BE49-F238E27FC236}">
                  <a16:creationId xmlns:a16="http://schemas.microsoft.com/office/drawing/2014/main" id="{ECCBA367-1A15-3547-A74F-E3E0469DFE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27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58">
              <a:extLst>
                <a:ext uri="{FF2B5EF4-FFF2-40B4-BE49-F238E27FC236}">
                  <a16:creationId xmlns:a16="http://schemas.microsoft.com/office/drawing/2014/main" id="{0AAAD7E4-A1C8-A24A-9896-903EA9F98D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09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1F284280-81A1-E944-86BE-8820353E9C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92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DA75AF3F-0D1E-E441-8199-6CA3D83B0E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6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1CCE8094-DD7E-F042-A797-08F8DDBE37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20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C6422EAD-2B29-4545-B17F-F652A2B29C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9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63">
              <a:extLst>
                <a:ext uri="{FF2B5EF4-FFF2-40B4-BE49-F238E27FC236}">
                  <a16:creationId xmlns:a16="http://schemas.microsoft.com/office/drawing/2014/main" id="{7E047B82-C385-2048-A46A-50FE5A4A3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4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B2F99816-E591-5040-A939-161A48927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41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65">
              <a:extLst>
                <a:ext uri="{FF2B5EF4-FFF2-40B4-BE49-F238E27FC236}">
                  <a16:creationId xmlns:a16="http://schemas.microsoft.com/office/drawing/2014/main" id="{85F89AEE-DC94-AE4F-AF8C-55DB935489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36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755CB1B1-857A-E041-89BB-5261C568B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237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Rectangle 67">
              <a:extLst>
                <a:ext uri="{FF2B5EF4-FFF2-40B4-BE49-F238E27FC236}">
                  <a16:creationId xmlns:a16="http://schemas.microsoft.com/office/drawing/2014/main" id="{109BC590-53CA-B24C-9A0B-C93AFC659A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18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Rectangle 68">
              <a:extLst>
                <a:ext uri="{FF2B5EF4-FFF2-40B4-BE49-F238E27FC236}">
                  <a16:creationId xmlns:a16="http://schemas.microsoft.com/office/drawing/2014/main" id="{FFEA413A-5845-C94F-B9F3-D1BB1EB19A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6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Rectangle 69">
              <a:extLst>
                <a:ext uri="{FF2B5EF4-FFF2-40B4-BE49-F238E27FC236}">
                  <a16:creationId xmlns:a16="http://schemas.microsoft.com/office/drawing/2014/main" id="{09AD785E-45A0-9047-B906-84774E350D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" name="Rectangle 70">
              <a:extLst>
                <a:ext uri="{FF2B5EF4-FFF2-40B4-BE49-F238E27FC236}">
                  <a16:creationId xmlns:a16="http://schemas.microsoft.com/office/drawing/2014/main" id="{025A0409-0749-5A43-92AE-657135440E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8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Rectangle 71">
              <a:extLst>
                <a:ext uri="{FF2B5EF4-FFF2-40B4-BE49-F238E27FC236}">
                  <a16:creationId xmlns:a16="http://schemas.microsoft.com/office/drawing/2014/main" id="{06717DDB-6FD2-C048-8562-A33AF5E650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A170345A-76F3-CD4F-9251-8F822713C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2653"/>
            </a:xfrm>
            <a:custGeom>
              <a:avLst/>
              <a:gdLst>
                <a:gd name="T0" fmla="*/ 0 w 4769"/>
                <a:gd name="T1" fmla="*/ 36 h 4902"/>
                <a:gd name="T2" fmla="*/ 0 w 4769"/>
                <a:gd name="T3" fmla="*/ 36 h 4902"/>
                <a:gd name="T4" fmla="*/ 35 w 4769"/>
                <a:gd name="T5" fmla="*/ 36 h 4902"/>
                <a:gd name="T6" fmla="*/ 35 w 4769"/>
                <a:gd name="T7" fmla="*/ 0 h 4902"/>
                <a:gd name="T8" fmla="*/ 0 w 4769"/>
                <a:gd name="T9" fmla="*/ 0 h 4902"/>
                <a:gd name="T10" fmla="*/ 0 w 4769"/>
                <a:gd name="T11" fmla="*/ 36 h 49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9" h="4902">
                  <a:moveTo>
                    <a:pt x="0" y="4902"/>
                  </a:moveTo>
                  <a:lnTo>
                    <a:pt x="0" y="4902"/>
                  </a:lnTo>
                  <a:lnTo>
                    <a:pt x="4769" y="4902"/>
                  </a:lnTo>
                  <a:lnTo>
                    <a:pt x="4769" y="0"/>
                  </a:lnTo>
                  <a:lnTo>
                    <a:pt x="0" y="0"/>
                  </a:lnTo>
                  <a:lnTo>
                    <a:pt x="0" y="4902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6" name="Rectangle 73">
              <a:extLst>
                <a:ext uri="{FF2B5EF4-FFF2-40B4-BE49-F238E27FC236}">
                  <a16:creationId xmlns:a16="http://schemas.microsoft.com/office/drawing/2014/main" id="{3A34890D-B949-A443-9AE5-FFB4AB123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3909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Rectangle 74">
              <a:extLst>
                <a:ext uri="{FF2B5EF4-FFF2-40B4-BE49-F238E27FC236}">
                  <a16:creationId xmlns:a16="http://schemas.microsoft.com/office/drawing/2014/main" id="{7867A554-28A8-1B47-8A58-8549CB2ED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2" y="2168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4614047A-6194-F940-B02F-E53BC4460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BD4A557B-B487-664E-AD18-94367A9FD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751695A8-0407-3744-B1A0-C1F60BC18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7AA44180-1171-3C4E-8DB5-B53220DD2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6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DCD854CB-3E52-544F-A60D-3F6456CFD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4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6819A093-0247-3746-9087-F64E5D0B7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782E605E-8770-C344-822E-CFE269888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D14CBAEC-ED90-4D41-AE8D-93B3E53B8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0662CA86-4A1A-6248-83A1-AFFFC7AAB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5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E2FF7A6E-22C6-DA41-8013-D83FDEAC3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41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50B3BC20-64BA-214A-8648-438E4D85B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238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DE0B187D-E893-FF48-8AF3-D22CC7E64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061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BC165912-B416-0946-A916-D4059EA7F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88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1" name="Freeform 88">
              <a:extLst>
                <a:ext uri="{FF2B5EF4-FFF2-40B4-BE49-F238E27FC236}">
                  <a16:creationId xmlns:a16="http://schemas.microsoft.com/office/drawing/2014/main" id="{34BC5BA7-3B46-4D46-BFC1-789236718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70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id="{E5D35A1A-B779-0349-B5B3-A733A6DEA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53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3" name="Freeform 90">
              <a:extLst>
                <a:ext uri="{FF2B5EF4-FFF2-40B4-BE49-F238E27FC236}">
                  <a16:creationId xmlns:a16="http://schemas.microsoft.com/office/drawing/2014/main" id="{326C3AC5-87E9-8741-832F-F07AADF68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35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4" name="Freeform 91">
              <a:extLst>
                <a:ext uri="{FF2B5EF4-FFF2-40B4-BE49-F238E27FC236}">
                  <a16:creationId xmlns:a16="http://schemas.microsoft.com/office/drawing/2014/main" id="{CE7A66AC-659C-5149-A599-5E993BC27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17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5" name="Freeform 92">
              <a:extLst>
                <a:ext uri="{FF2B5EF4-FFF2-40B4-BE49-F238E27FC236}">
                  <a16:creationId xmlns:a16="http://schemas.microsoft.com/office/drawing/2014/main" id="{16C4A6FA-6D70-3D4D-AA02-10752F0DF7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00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6" name="Freeform 93">
              <a:extLst>
                <a:ext uri="{FF2B5EF4-FFF2-40B4-BE49-F238E27FC236}">
                  <a16:creationId xmlns:a16="http://schemas.microsoft.com/office/drawing/2014/main" id="{1ABEB16B-56C9-9541-A619-E67B898BE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823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7" name="Freeform 94">
              <a:extLst>
                <a:ext uri="{FF2B5EF4-FFF2-40B4-BE49-F238E27FC236}">
                  <a16:creationId xmlns:a16="http://schemas.microsoft.com/office/drawing/2014/main" id="{CFC380E8-C890-C046-A7DD-1F5D3E017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646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8" name="Freeform 95">
              <a:extLst>
                <a:ext uri="{FF2B5EF4-FFF2-40B4-BE49-F238E27FC236}">
                  <a16:creationId xmlns:a16="http://schemas.microsoft.com/office/drawing/2014/main" id="{371A4E42-80B9-C545-96C8-94ACB744F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469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9" name="Freeform 96">
              <a:extLst>
                <a:ext uri="{FF2B5EF4-FFF2-40B4-BE49-F238E27FC236}">
                  <a16:creationId xmlns:a16="http://schemas.microsoft.com/office/drawing/2014/main" id="{9B99A996-23B5-6A4E-8533-5525DFDED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292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0" name="Freeform 97">
              <a:extLst>
                <a:ext uri="{FF2B5EF4-FFF2-40B4-BE49-F238E27FC236}">
                  <a16:creationId xmlns:a16="http://schemas.microsoft.com/office/drawing/2014/main" id="{4FBCD335-AC02-9E4E-A051-21B0E0828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115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1" name="Freeform 98">
              <a:extLst>
                <a:ext uri="{FF2B5EF4-FFF2-40B4-BE49-F238E27FC236}">
                  <a16:creationId xmlns:a16="http://schemas.microsoft.com/office/drawing/2014/main" id="{C9B518C2-CB85-D948-BE52-A3DC890A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1769"/>
            </a:xfrm>
            <a:custGeom>
              <a:avLst/>
              <a:gdLst>
                <a:gd name="T0" fmla="*/ 0 w 4769"/>
                <a:gd name="T1" fmla="*/ 24 h 3268"/>
                <a:gd name="T2" fmla="*/ 0 w 4769"/>
                <a:gd name="T3" fmla="*/ 24 h 3268"/>
                <a:gd name="T4" fmla="*/ 35 w 4769"/>
                <a:gd name="T5" fmla="*/ 0 h 32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69" h="3268">
                  <a:moveTo>
                    <a:pt x="0" y="3268"/>
                  </a:moveTo>
                  <a:lnTo>
                    <a:pt x="0" y="3268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2" name="Rectangle 103">
              <a:extLst>
                <a:ext uri="{FF2B5EF4-FFF2-40B4-BE49-F238E27FC236}">
                  <a16:creationId xmlns:a16="http://schemas.microsoft.com/office/drawing/2014/main" id="{FDB4318F-CC26-134A-9BAD-3780FB4A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2626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3" name="Rectangle 10">
            <a:extLst>
              <a:ext uri="{FF2B5EF4-FFF2-40B4-BE49-F238E27FC236}">
                <a16:creationId xmlns:a16="http://schemas.microsoft.com/office/drawing/2014/main" id="{1B5184EC-72FD-B64A-9E1B-F9447F23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525" y="6256534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rgbClr val="7E002F"/>
                </a:solidFill>
              </a:rPr>
              <a:t>X</a:t>
            </a:r>
            <a:endParaRPr lang="nl-BE" altLang="nl-BE" sz="2400" baseline="0" dirty="0"/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94C6E777-F3F4-2743-9175-1BA7F82B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662" y="3535559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nl-BE" altLang="nl-BE" sz="2400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" name="Rectangle 101">
            <a:extLst>
              <a:ext uri="{FF2B5EF4-FFF2-40B4-BE49-F238E27FC236}">
                <a16:creationId xmlns:a16="http://schemas.microsoft.com/office/drawing/2014/main" id="{8729E46B-6CD3-6244-AA4B-79CF0ABE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143" y="5107087"/>
            <a:ext cx="5921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100" baseline="0">
                <a:solidFill>
                  <a:srgbClr val="000000"/>
                </a:solidFill>
                <a:latin typeface="Arial" panose="020B0604020202020204" pitchFamily="34" charset="0"/>
              </a:rPr>
              <a:t>Intercept</a:t>
            </a: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5" name="Freeform 98">
            <a:extLst>
              <a:ext uri="{FF2B5EF4-FFF2-40B4-BE49-F238E27FC236}">
                <a16:creationId xmlns:a16="http://schemas.microsoft.com/office/drawing/2014/main" id="{8E2EA08A-BF28-A347-AC05-6AC064A57F72}"/>
              </a:ext>
            </a:extLst>
          </p:cNvPr>
          <p:cNvSpPr>
            <a:spLocks/>
          </p:cNvSpPr>
          <p:nvPr/>
        </p:nvSpPr>
        <p:spPr bwMode="auto">
          <a:xfrm>
            <a:off x="2965867" y="4494312"/>
            <a:ext cx="0" cy="1403350"/>
          </a:xfrm>
          <a:custGeom>
            <a:avLst/>
            <a:gdLst>
              <a:gd name="T0" fmla="*/ 12 h 1634"/>
              <a:gd name="T1" fmla="*/ 12 h 1634"/>
              <a:gd name="T2" fmla="*/ 0 h 1634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1634">
                <a:moveTo>
                  <a:pt x="0" y="1634"/>
                </a:moveTo>
                <a:lnTo>
                  <a:pt x="0" y="1634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67" name="Rectangle 10">
            <a:extLst>
              <a:ext uri="{FF2B5EF4-FFF2-40B4-BE49-F238E27FC236}">
                <a16:creationId xmlns:a16="http://schemas.microsoft.com/office/drawing/2014/main" id="{BAC312F6-B68F-1548-ACD4-7DE86058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259" y="1575130"/>
            <a:ext cx="4032250" cy="904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1704975" indent="-1704975">
              <a:spcBef>
                <a:spcPct val="20000"/>
              </a:spcBef>
              <a:defRPr/>
            </a:pPr>
            <a:r>
              <a:rPr lang="nl-BE" altLang="nl-BE" u="sng" baseline="0" dirty="0" err="1">
                <a:solidFill>
                  <a:srgbClr val="003D62"/>
                </a:solidFill>
                <a:latin typeface="Verdana" panose="020B0604030504040204" pitchFamily="34" charset="0"/>
              </a:rPr>
              <a:t>Intercept</a:t>
            </a:r>
            <a:r>
              <a:rPr lang="nl-BE" altLang="nl-BE" baseline="0" dirty="0">
                <a:solidFill>
                  <a:srgbClr val="003D62"/>
                </a:solidFill>
                <a:latin typeface="Verdana" panose="020B0604030504040204" pitchFamily="34" charset="0"/>
              </a:rPr>
              <a:t>: ?</a:t>
            </a:r>
            <a:endParaRPr lang="nl-BE" altLang="nl-BE" sz="2000" baseline="0" dirty="0">
              <a:solidFill>
                <a:srgbClr val="003D62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nl-BE" altLang="nl-BE" baseline="0" dirty="0">
              <a:solidFill>
                <a:srgbClr val="003D62"/>
              </a:solidFill>
              <a:latin typeface="Verdana" panose="020B0604030504040204" pitchFamily="34" charset="0"/>
            </a:endParaRPr>
          </a:p>
        </p:txBody>
      </p:sp>
      <p:sp>
        <p:nvSpPr>
          <p:cNvPr id="268" name="Rectangle 10">
            <a:extLst>
              <a:ext uri="{FF2B5EF4-FFF2-40B4-BE49-F238E27FC236}">
                <a16:creationId xmlns:a16="http://schemas.microsoft.com/office/drawing/2014/main" id="{7D655BD9-0B4B-EA46-8804-C47A3B689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3271" y="1575130"/>
            <a:ext cx="2376488" cy="1273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aseline="0" dirty="0"/>
              <a:t>Waarde van </a:t>
            </a:r>
            <a:r>
              <a:rPr lang="nl-BE" altLang="nl-BE" sz="2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nl-BE" altLang="nl-BE" sz="2400" baseline="0" dirty="0"/>
              <a:t> indien </a:t>
            </a:r>
            <a:r>
              <a:rPr lang="nl-BE" altLang="nl-BE" sz="2400" b="1" baseline="0" dirty="0">
                <a:solidFill>
                  <a:srgbClr val="983466"/>
                </a:solidFill>
              </a:rPr>
              <a:t>X</a:t>
            </a:r>
            <a:r>
              <a:rPr lang="nl-BE" altLang="nl-BE" sz="2400" baseline="0" dirty="0"/>
              <a:t>=0</a:t>
            </a:r>
            <a:endParaRPr lang="nl-BE" altLang="nl-BE" sz="2000" baseline="0" dirty="0"/>
          </a:p>
          <a:p>
            <a:pPr>
              <a:buFontTx/>
              <a:buNone/>
            </a:pPr>
            <a:endParaRPr lang="nl-BE" altLang="nl-BE" sz="2400" baseline="0" dirty="0"/>
          </a:p>
        </p:txBody>
      </p:sp>
    </p:spTree>
    <p:extLst>
      <p:ext uri="{BB962C8B-B14F-4D97-AF65-F5344CB8AC3E}">
        <p14:creationId xmlns:p14="http://schemas.microsoft.com/office/powerpoint/2010/main" val="595515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BCFAD-F051-DB4F-B3CE-614E367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Functies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996C30-E5C8-0A45-A822-D812A164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33</a:t>
            </a:fld>
            <a:endParaRPr lang="nl-BE" dirty="0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3BD53ADB-78CC-9042-8CBB-43C650E95A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7238" y="1525125"/>
            <a:ext cx="5114925" cy="5148262"/>
            <a:chOff x="-6" y="821"/>
            <a:chExt cx="3222" cy="3243"/>
          </a:xfrm>
        </p:grpSpPr>
        <p:sp>
          <p:nvSpPr>
            <p:cNvPr id="12" name="AutoShape 18">
              <a:extLst>
                <a:ext uri="{FF2B5EF4-FFF2-40B4-BE49-F238E27FC236}">
                  <a16:creationId xmlns:a16="http://schemas.microsoft.com/office/drawing/2014/main" id="{91A0AC22-1585-6B4E-BF9E-2BE0CB3046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821"/>
              <a:ext cx="3012" cy="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0B368955-C80B-7242-8489-0D406E0C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2578" cy="0"/>
            </a:xfrm>
            <a:custGeom>
              <a:avLst/>
              <a:gdLst>
                <a:gd name="T0" fmla="*/ 0 w 4769"/>
                <a:gd name="T1" fmla="*/ 0 w 4769"/>
                <a:gd name="T2" fmla="*/ 35 w 476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769">
                  <a:moveTo>
                    <a:pt x="0" y="0"/>
                  </a:moveTo>
                  <a:lnTo>
                    <a:pt x="0" y="0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07A0A67B-4336-C949-B060-BB08AEE6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DB97CB23-7C6F-8741-8F0B-71D011646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10F5BB3E-7DDC-E14C-89A7-8F616609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501AF052-A3D7-C448-854D-8865E120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C6F75644-483B-7342-9660-738836AE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E857FE2F-A214-B84D-B78E-65DB017DF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4BAB7DD-6542-B449-91DB-06CFCEFC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B64C18D0-50F1-154B-9E31-D27D66537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2828866-CD9F-D540-AB98-E1E0B9F30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17970544-35AC-E24D-8FBC-67705D510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C75B4680-081B-2F45-9673-31B1AE896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32">
              <a:extLst>
                <a:ext uri="{FF2B5EF4-FFF2-40B4-BE49-F238E27FC236}">
                  <a16:creationId xmlns:a16="http://schemas.microsoft.com/office/drawing/2014/main" id="{474028CC-5AA5-4C42-A02E-0BB16CAE3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92A6705C-0EBC-9D4C-A9E8-879539B67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0" cy="2653"/>
            </a:xfrm>
            <a:custGeom>
              <a:avLst/>
              <a:gdLst>
                <a:gd name="T0" fmla="*/ 36 h 4902"/>
                <a:gd name="T1" fmla="*/ 36 h 4902"/>
                <a:gd name="T2" fmla="*/ 0 h 490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902">
                  <a:moveTo>
                    <a:pt x="0" y="4902"/>
                  </a:moveTo>
                  <a:lnTo>
                    <a:pt x="0" y="490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7C0C8688-E4F0-D04A-AD01-43269298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59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70A39DAB-2D65-2C49-9879-0B6BC4F0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41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C259EFA-5F7D-6C4B-981B-234864B1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2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B315E356-0A01-764A-B8C9-0BD6C2F4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06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E6623F3F-F6A1-9543-ACB9-98961F646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88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B86C5BBB-A129-4147-B384-6486A7D8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70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02A26B77-A209-1447-92F9-CFDAC67F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53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9904633C-0B0B-3D4D-ADEB-15064CDA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35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4CD82AD7-CDFB-7147-97D6-8806F285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17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433E4AC6-10F9-4E4F-AC6A-AFFEAAC5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00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5956FDC-F51B-8248-BCF8-2298387F7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823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7D359244-3310-5248-B120-F03908EBA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646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D455EF0B-0025-9343-BC95-C933C652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469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6F4E9E10-2345-8741-8FB5-DCD1B9F02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292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EFC142E8-79C9-EA4C-819A-C90C62BEA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115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A60461DA-B9A8-E945-A40A-F771C172B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9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Rectangle 50">
              <a:extLst>
                <a:ext uri="{FF2B5EF4-FFF2-40B4-BE49-F238E27FC236}">
                  <a16:creationId xmlns:a16="http://schemas.microsoft.com/office/drawing/2014/main" id="{7ED024C0-529D-6041-B98D-F610B7B78E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5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Rectangle 51">
              <a:extLst>
                <a:ext uri="{FF2B5EF4-FFF2-40B4-BE49-F238E27FC236}">
                  <a16:creationId xmlns:a16="http://schemas.microsoft.com/office/drawing/2014/main" id="{21BBA9C8-770D-B24A-92F8-5659F1C91A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3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Rectangle 52">
              <a:extLst>
                <a:ext uri="{FF2B5EF4-FFF2-40B4-BE49-F238E27FC236}">
                  <a16:creationId xmlns:a16="http://schemas.microsoft.com/office/drawing/2014/main" id="{1DD469D8-2F02-904A-B633-2A4D044DA6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15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Rectangle 53">
              <a:extLst>
                <a:ext uri="{FF2B5EF4-FFF2-40B4-BE49-F238E27FC236}">
                  <a16:creationId xmlns:a16="http://schemas.microsoft.com/office/drawing/2014/main" id="{14F4846F-1C72-4447-BE68-82456DC7A4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98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Rectangle 54">
              <a:extLst>
                <a:ext uri="{FF2B5EF4-FFF2-40B4-BE49-F238E27FC236}">
                  <a16:creationId xmlns:a16="http://schemas.microsoft.com/office/drawing/2014/main" id="{FEE46DF8-0E04-DA41-BF66-B002E41D0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80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Rectangle 55">
              <a:extLst>
                <a:ext uri="{FF2B5EF4-FFF2-40B4-BE49-F238E27FC236}">
                  <a16:creationId xmlns:a16="http://schemas.microsoft.com/office/drawing/2014/main" id="{BC724DAE-F704-9647-AE0A-3036312DD4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62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56">
              <a:extLst>
                <a:ext uri="{FF2B5EF4-FFF2-40B4-BE49-F238E27FC236}">
                  <a16:creationId xmlns:a16="http://schemas.microsoft.com/office/drawing/2014/main" id="{17755BF7-5175-3D4C-B5A8-D0A92A4933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45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57">
              <a:extLst>
                <a:ext uri="{FF2B5EF4-FFF2-40B4-BE49-F238E27FC236}">
                  <a16:creationId xmlns:a16="http://schemas.microsoft.com/office/drawing/2014/main" id="{ECCBA367-1A15-3547-A74F-E3E0469DFE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27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58">
              <a:extLst>
                <a:ext uri="{FF2B5EF4-FFF2-40B4-BE49-F238E27FC236}">
                  <a16:creationId xmlns:a16="http://schemas.microsoft.com/office/drawing/2014/main" id="{0AAAD7E4-A1C8-A24A-9896-903EA9F98D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09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1F284280-81A1-E944-86BE-8820353E9C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92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DA75AF3F-0D1E-E441-8199-6CA3D83B0E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6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1CCE8094-DD7E-F042-A797-08F8DDBE37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20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C6422EAD-2B29-4545-B17F-F652A2B29C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9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63">
              <a:extLst>
                <a:ext uri="{FF2B5EF4-FFF2-40B4-BE49-F238E27FC236}">
                  <a16:creationId xmlns:a16="http://schemas.microsoft.com/office/drawing/2014/main" id="{7E047B82-C385-2048-A46A-50FE5A4A3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4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B2F99816-E591-5040-A939-161A48927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41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65">
              <a:extLst>
                <a:ext uri="{FF2B5EF4-FFF2-40B4-BE49-F238E27FC236}">
                  <a16:creationId xmlns:a16="http://schemas.microsoft.com/office/drawing/2014/main" id="{85F89AEE-DC94-AE4F-AF8C-55DB935489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36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755CB1B1-857A-E041-89BB-5261C568B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237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Rectangle 67">
              <a:extLst>
                <a:ext uri="{FF2B5EF4-FFF2-40B4-BE49-F238E27FC236}">
                  <a16:creationId xmlns:a16="http://schemas.microsoft.com/office/drawing/2014/main" id="{109BC590-53CA-B24C-9A0B-C93AFC659A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18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Rectangle 68">
              <a:extLst>
                <a:ext uri="{FF2B5EF4-FFF2-40B4-BE49-F238E27FC236}">
                  <a16:creationId xmlns:a16="http://schemas.microsoft.com/office/drawing/2014/main" id="{FFEA413A-5845-C94F-B9F3-D1BB1EB19A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6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Rectangle 69">
              <a:extLst>
                <a:ext uri="{FF2B5EF4-FFF2-40B4-BE49-F238E27FC236}">
                  <a16:creationId xmlns:a16="http://schemas.microsoft.com/office/drawing/2014/main" id="{09AD785E-45A0-9047-B906-84774E350D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" name="Rectangle 70">
              <a:extLst>
                <a:ext uri="{FF2B5EF4-FFF2-40B4-BE49-F238E27FC236}">
                  <a16:creationId xmlns:a16="http://schemas.microsoft.com/office/drawing/2014/main" id="{025A0409-0749-5A43-92AE-657135440E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8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Rectangle 71">
              <a:extLst>
                <a:ext uri="{FF2B5EF4-FFF2-40B4-BE49-F238E27FC236}">
                  <a16:creationId xmlns:a16="http://schemas.microsoft.com/office/drawing/2014/main" id="{06717DDB-6FD2-C048-8562-A33AF5E650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A170345A-76F3-CD4F-9251-8F822713C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2653"/>
            </a:xfrm>
            <a:custGeom>
              <a:avLst/>
              <a:gdLst>
                <a:gd name="T0" fmla="*/ 0 w 4769"/>
                <a:gd name="T1" fmla="*/ 36 h 4902"/>
                <a:gd name="T2" fmla="*/ 0 w 4769"/>
                <a:gd name="T3" fmla="*/ 36 h 4902"/>
                <a:gd name="T4" fmla="*/ 35 w 4769"/>
                <a:gd name="T5" fmla="*/ 36 h 4902"/>
                <a:gd name="T6" fmla="*/ 35 w 4769"/>
                <a:gd name="T7" fmla="*/ 0 h 4902"/>
                <a:gd name="T8" fmla="*/ 0 w 4769"/>
                <a:gd name="T9" fmla="*/ 0 h 4902"/>
                <a:gd name="T10" fmla="*/ 0 w 4769"/>
                <a:gd name="T11" fmla="*/ 36 h 49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9" h="4902">
                  <a:moveTo>
                    <a:pt x="0" y="4902"/>
                  </a:moveTo>
                  <a:lnTo>
                    <a:pt x="0" y="4902"/>
                  </a:lnTo>
                  <a:lnTo>
                    <a:pt x="4769" y="4902"/>
                  </a:lnTo>
                  <a:lnTo>
                    <a:pt x="4769" y="0"/>
                  </a:lnTo>
                  <a:lnTo>
                    <a:pt x="0" y="0"/>
                  </a:lnTo>
                  <a:lnTo>
                    <a:pt x="0" y="4902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6" name="Rectangle 73">
              <a:extLst>
                <a:ext uri="{FF2B5EF4-FFF2-40B4-BE49-F238E27FC236}">
                  <a16:creationId xmlns:a16="http://schemas.microsoft.com/office/drawing/2014/main" id="{3A34890D-B949-A443-9AE5-FFB4AB123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3909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Rectangle 74">
              <a:extLst>
                <a:ext uri="{FF2B5EF4-FFF2-40B4-BE49-F238E27FC236}">
                  <a16:creationId xmlns:a16="http://schemas.microsoft.com/office/drawing/2014/main" id="{7867A554-28A8-1B47-8A58-8549CB2ED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2" y="2168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4614047A-6194-F940-B02F-E53BC4460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BD4A557B-B487-664E-AD18-94367A9FD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751695A8-0407-3744-B1A0-C1F60BC18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7AA44180-1171-3C4E-8DB5-B53220DD2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6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DCD854CB-3E52-544F-A60D-3F6456CFD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4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6819A093-0247-3746-9087-F64E5D0B7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782E605E-8770-C344-822E-CFE269888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D14CBAEC-ED90-4D41-AE8D-93B3E53B8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0662CA86-4A1A-6248-83A1-AFFFC7AAB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5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E2FF7A6E-22C6-DA41-8013-D83FDEAC3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41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50B3BC20-64BA-214A-8648-438E4D85B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238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DE0B187D-E893-FF48-8AF3-D22CC7E64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061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BC165912-B416-0946-A916-D4059EA7F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88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1" name="Freeform 88">
              <a:extLst>
                <a:ext uri="{FF2B5EF4-FFF2-40B4-BE49-F238E27FC236}">
                  <a16:creationId xmlns:a16="http://schemas.microsoft.com/office/drawing/2014/main" id="{34BC5BA7-3B46-4D46-BFC1-789236718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70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id="{E5D35A1A-B779-0349-B5B3-A733A6DEA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53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3" name="Freeform 90">
              <a:extLst>
                <a:ext uri="{FF2B5EF4-FFF2-40B4-BE49-F238E27FC236}">
                  <a16:creationId xmlns:a16="http://schemas.microsoft.com/office/drawing/2014/main" id="{326C3AC5-87E9-8741-832F-F07AADF68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35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4" name="Freeform 91">
              <a:extLst>
                <a:ext uri="{FF2B5EF4-FFF2-40B4-BE49-F238E27FC236}">
                  <a16:creationId xmlns:a16="http://schemas.microsoft.com/office/drawing/2014/main" id="{CE7A66AC-659C-5149-A599-5E993BC27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17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5" name="Freeform 92">
              <a:extLst>
                <a:ext uri="{FF2B5EF4-FFF2-40B4-BE49-F238E27FC236}">
                  <a16:creationId xmlns:a16="http://schemas.microsoft.com/office/drawing/2014/main" id="{16C4A6FA-6D70-3D4D-AA02-10752F0DF7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00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6" name="Freeform 93">
              <a:extLst>
                <a:ext uri="{FF2B5EF4-FFF2-40B4-BE49-F238E27FC236}">
                  <a16:creationId xmlns:a16="http://schemas.microsoft.com/office/drawing/2014/main" id="{1ABEB16B-56C9-9541-A619-E67B898BE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823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7" name="Freeform 94">
              <a:extLst>
                <a:ext uri="{FF2B5EF4-FFF2-40B4-BE49-F238E27FC236}">
                  <a16:creationId xmlns:a16="http://schemas.microsoft.com/office/drawing/2014/main" id="{CFC380E8-C890-C046-A7DD-1F5D3E017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646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8" name="Freeform 95">
              <a:extLst>
                <a:ext uri="{FF2B5EF4-FFF2-40B4-BE49-F238E27FC236}">
                  <a16:creationId xmlns:a16="http://schemas.microsoft.com/office/drawing/2014/main" id="{371A4E42-80B9-C545-96C8-94ACB744F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469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9" name="Freeform 96">
              <a:extLst>
                <a:ext uri="{FF2B5EF4-FFF2-40B4-BE49-F238E27FC236}">
                  <a16:creationId xmlns:a16="http://schemas.microsoft.com/office/drawing/2014/main" id="{9B99A996-23B5-6A4E-8533-5525DFDED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292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0" name="Freeform 97">
              <a:extLst>
                <a:ext uri="{FF2B5EF4-FFF2-40B4-BE49-F238E27FC236}">
                  <a16:creationId xmlns:a16="http://schemas.microsoft.com/office/drawing/2014/main" id="{4FBCD335-AC02-9E4E-A051-21B0E0828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115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1" name="Freeform 98">
              <a:extLst>
                <a:ext uri="{FF2B5EF4-FFF2-40B4-BE49-F238E27FC236}">
                  <a16:creationId xmlns:a16="http://schemas.microsoft.com/office/drawing/2014/main" id="{C9B518C2-CB85-D948-BE52-A3DC890A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1769"/>
            </a:xfrm>
            <a:custGeom>
              <a:avLst/>
              <a:gdLst>
                <a:gd name="T0" fmla="*/ 0 w 4769"/>
                <a:gd name="T1" fmla="*/ 24 h 3268"/>
                <a:gd name="T2" fmla="*/ 0 w 4769"/>
                <a:gd name="T3" fmla="*/ 24 h 3268"/>
                <a:gd name="T4" fmla="*/ 35 w 4769"/>
                <a:gd name="T5" fmla="*/ 0 h 32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69" h="3268">
                  <a:moveTo>
                    <a:pt x="0" y="3268"/>
                  </a:moveTo>
                  <a:lnTo>
                    <a:pt x="0" y="3268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2" name="Rectangle 103">
              <a:extLst>
                <a:ext uri="{FF2B5EF4-FFF2-40B4-BE49-F238E27FC236}">
                  <a16:creationId xmlns:a16="http://schemas.microsoft.com/office/drawing/2014/main" id="{FDB4318F-CC26-134A-9BAD-3780FB4A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2626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3" name="Rectangle 10">
            <a:extLst>
              <a:ext uri="{FF2B5EF4-FFF2-40B4-BE49-F238E27FC236}">
                <a16:creationId xmlns:a16="http://schemas.microsoft.com/office/drawing/2014/main" id="{1B5184EC-72FD-B64A-9E1B-F9447F23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525" y="6256534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rgbClr val="7E002F"/>
                </a:solidFill>
              </a:rPr>
              <a:t>X</a:t>
            </a:r>
            <a:endParaRPr lang="nl-BE" altLang="nl-BE" sz="2400" baseline="0" dirty="0"/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94C6E777-F3F4-2743-9175-1BA7F82B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662" y="3535559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nl-BE" altLang="nl-BE" sz="2400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" name="Rectangle 101">
            <a:extLst>
              <a:ext uri="{FF2B5EF4-FFF2-40B4-BE49-F238E27FC236}">
                <a16:creationId xmlns:a16="http://schemas.microsoft.com/office/drawing/2014/main" id="{8729E46B-6CD3-6244-AA4B-79CF0ABE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143" y="5107087"/>
            <a:ext cx="5921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100" baseline="0">
                <a:solidFill>
                  <a:srgbClr val="000000"/>
                </a:solidFill>
                <a:latin typeface="Arial" panose="020B0604020202020204" pitchFamily="34" charset="0"/>
              </a:rPr>
              <a:t>Intercept</a:t>
            </a: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" name="Rectangle 10">
            <a:extLst>
              <a:ext uri="{FF2B5EF4-FFF2-40B4-BE49-F238E27FC236}">
                <a16:creationId xmlns:a16="http://schemas.microsoft.com/office/drawing/2014/main" id="{BAC312F6-B68F-1548-ACD4-7DE86058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259" y="1575130"/>
            <a:ext cx="4032250" cy="904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1704975" indent="-1704975">
              <a:spcBef>
                <a:spcPct val="20000"/>
              </a:spcBef>
              <a:defRPr/>
            </a:pPr>
            <a:r>
              <a:rPr lang="nl-BE" altLang="nl-BE" u="sng" baseline="0" dirty="0" err="1">
                <a:solidFill>
                  <a:schemeClr val="bg2"/>
                </a:solidFill>
                <a:latin typeface="Verdana" panose="020B0604030504040204" pitchFamily="34" charset="0"/>
              </a:rPr>
              <a:t>Intercept</a:t>
            </a:r>
            <a:r>
              <a:rPr lang="nl-BE" altLang="nl-BE" baseline="0" dirty="0">
                <a:solidFill>
                  <a:schemeClr val="bg2"/>
                </a:solidFill>
                <a:latin typeface="Verdana" panose="020B0604030504040204" pitchFamily="34" charset="0"/>
              </a:rPr>
              <a:t>: ?</a:t>
            </a:r>
            <a:endParaRPr lang="nl-BE" altLang="nl-BE" sz="2000" baseline="0" dirty="0">
              <a:solidFill>
                <a:schemeClr val="bg2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nl-BE" altLang="nl-BE" baseline="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95" name="Freeform 83">
            <a:extLst>
              <a:ext uri="{FF2B5EF4-FFF2-40B4-BE49-F238E27FC236}">
                <a16:creationId xmlns:a16="http://schemas.microsoft.com/office/drawing/2014/main" id="{19EEF2CA-14D9-5F4E-B103-9FCAE25B69F1}"/>
              </a:ext>
            </a:extLst>
          </p:cNvPr>
          <p:cNvSpPr>
            <a:spLocks noEditPoints="1"/>
          </p:cNvSpPr>
          <p:nvPr/>
        </p:nvSpPr>
        <p:spPr bwMode="auto">
          <a:xfrm>
            <a:off x="2925519" y="4522447"/>
            <a:ext cx="4086225" cy="0"/>
          </a:xfrm>
          <a:custGeom>
            <a:avLst/>
            <a:gdLst>
              <a:gd name="T0" fmla="*/ 1 w 4762"/>
              <a:gd name="T1" fmla="*/ 1 w 4762"/>
              <a:gd name="T2" fmla="*/ 2 w 4762"/>
              <a:gd name="T3" fmla="*/ 2 w 4762"/>
              <a:gd name="T4" fmla="*/ 3 w 4762"/>
              <a:gd name="T5" fmla="*/ 3 w 4762"/>
              <a:gd name="T6" fmla="*/ 4 w 4762"/>
              <a:gd name="T7" fmla="*/ 5 w 4762"/>
              <a:gd name="T8" fmla="*/ 5 w 4762"/>
              <a:gd name="T9" fmla="*/ 6 w 4762"/>
              <a:gd name="T10" fmla="*/ 7 w 4762"/>
              <a:gd name="T11" fmla="*/ 8 w 4762"/>
              <a:gd name="T12" fmla="*/ 8 w 4762"/>
              <a:gd name="T13" fmla="*/ 9 w 4762"/>
              <a:gd name="T14" fmla="*/ 9 w 4762"/>
              <a:gd name="T15" fmla="*/ 10 w 4762"/>
              <a:gd name="T16" fmla="*/ 11 w 4762"/>
              <a:gd name="T17" fmla="*/ 11 w 4762"/>
              <a:gd name="T18" fmla="*/ 12 w 4762"/>
              <a:gd name="T19" fmla="*/ 13 w 4762"/>
              <a:gd name="T20" fmla="*/ 13 w 4762"/>
              <a:gd name="T21" fmla="*/ 14 w 4762"/>
              <a:gd name="T22" fmla="*/ 15 w 4762"/>
              <a:gd name="T23" fmla="*/ 15 w 4762"/>
              <a:gd name="T24" fmla="*/ 16 w 4762"/>
              <a:gd name="T25" fmla="*/ 17 w 4762"/>
              <a:gd name="T26" fmla="*/ 17 w 4762"/>
              <a:gd name="T27" fmla="*/ 18 w 4762"/>
              <a:gd name="T28" fmla="*/ 19 w 4762"/>
              <a:gd name="T29" fmla="*/ 19 w 4762"/>
              <a:gd name="T30" fmla="*/ 20 w 4762"/>
              <a:gd name="T31" fmla="*/ 21 w 4762"/>
              <a:gd name="T32" fmla="*/ 21 w 4762"/>
              <a:gd name="T33" fmla="*/ 22 w 4762"/>
              <a:gd name="T34" fmla="*/ 23 w 4762"/>
              <a:gd name="T35" fmla="*/ 23 w 4762"/>
              <a:gd name="T36" fmla="*/ 24 w 4762"/>
              <a:gd name="T37" fmla="*/ 24 w 4762"/>
              <a:gd name="T38" fmla="*/ 25 w 4762"/>
              <a:gd name="T39" fmla="*/ 26 w 4762"/>
              <a:gd name="T40" fmla="*/ 26 w 4762"/>
              <a:gd name="T41" fmla="*/ 27 w 4762"/>
              <a:gd name="T42" fmla="*/ 28 w 4762"/>
              <a:gd name="T43" fmla="*/ 28 w 4762"/>
              <a:gd name="T44" fmla="*/ 29 w 4762"/>
              <a:gd name="T45" fmla="*/ 30 w 4762"/>
              <a:gd name="T46" fmla="*/ 30 w 4762"/>
              <a:gd name="T47" fmla="*/ 31 w 4762"/>
              <a:gd name="T48" fmla="*/ 31 w 4762"/>
              <a:gd name="T49" fmla="*/ 32 w 4762"/>
              <a:gd name="T50" fmla="*/ 33 w 4762"/>
              <a:gd name="T51" fmla="*/ 34 w 4762"/>
              <a:gd name="T52" fmla="*/ 34 w 4762"/>
              <a:gd name="T53" fmla="*/ 35 w 476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54">
                <a:pos x="T0" y="0"/>
              </a:cxn>
              <a:cxn ang="T55">
                <a:pos x="T1" y="0"/>
              </a:cxn>
              <a:cxn ang="T56">
                <a:pos x="T2" y="0"/>
              </a:cxn>
              <a:cxn ang="T57">
                <a:pos x="T3" y="0"/>
              </a:cxn>
              <a:cxn ang="T58">
                <a:pos x="T4" y="0"/>
              </a:cxn>
              <a:cxn ang="T59">
                <a:pos x="T5" y="0"/>
              </a:cxn>
              <a:cxn ang="T60">
                <a:pos x="T6" y="0"/>
              </a:cxn>
              <a:cxn ang="T61">
                <a:pos x="T7" y="0"/>
              </a:cxn>
              <a:cxn ang="T62">
                <a:pos x="T8" y="0"/>
              </a:cxn>
              <a:cxn ang="T63">
                <a:pos x="T9" y="0"/>
              </a:cxn>
              <a:cxn ang="T64">
                <a:pos x="T10" y="0"/>
              </a:cxn>
              <a:cxn ang="T65">
                <a:pos x="T11" y="0"/>
              </a:cxn>
              <a:cxn ang="T66">
                <a:pos x="T12" y="0"/>
              </a:cxn>
              <a:cxn ang="T67">
                <a:pos x="T13" y="0"/>
              </a:cxn>
              <a:cxn ang="T68">
                <a:pos x="T14" y="0"/>
              </a:cxn>
              <a:cxn ang="T69">
                <a:pos x="T15" y="0"/>
              </a:cxn>
              <a:cxn ang="T70">
                <a:pos x="T16" y="0"/>
              </a:cxn>
              <a:cxn ang="T71">
                <a:pos x="T17" y="0"/>
              </a:cxn>
              <a:cxn ang="T72">
                <a:pos x="T18" y="0"/>
              </a:cxn>
              <a:cxn ang="T73">
                <a:pos x="T19" y="0"/>
              </a:cxn>
              <a:cxn ang="T74">
                <a:pos x="T20" y="0"/>
              </a:cxn>
              <a:cxn ang="T75">
                <a:pos x="T21" y="0"/>
              </a:cxn>
              <a:cxn ang="T76">
                <a:pos x="T22" y="0"/>
              </a:cxn>
              <a:cxn ang="T77">
                <a:pos x="T23" y="0"/>
              </a:cxn>
              <a:cxn ang="T78">
                <a:pos x="T24" y="0"/>
              </a:cxn>
              <a:cxn ang="T79">
                <a:pos x="T25" y="0"/>
              </a:cxn>
              <a:cxn ang="T80">
                <a:pos x="T26" y="0"/>
              </a:cxn>
              <a:cxn ang="T81">
                <a:pos x="T27" y="0"/>
              </a:cxn>
              <a:cxn ang="T82">
                <a:pos x="T28" y="0"/>
              </a:cxn>
              <a:cxn ang="T83">
                <a:pos x="T29" y="0"/>
              </a:cxn>
              <a:cxn ang="T84">
                <a:pos x="T30" y="0"/>
              </a:cxn>
              <a:cxn ang="T85">
                <a:pos x="T31" y="0"/>
              </a:cxn>
              <a:cxn ang="T86">
                <a:pos x="T32" y="0"/>
              </a:cxn>
              <a:cxn ang="T87">
                <a:pos x="T33" y="0"/>
              </a:cxn>
              <a:cxn ang="T88">
                <a:pos x="T34" y="0"/>
              </a:cxn>
              <a:cxn ang="T89">
                <a:pos x="T35" y="0"/>
              </a:cxn>
              <a:cxn ang="T90">
                <a:pos x="T36" y="0"/>
              </a:cxn>
              <a:cxn ang="T91">
                <a:pos x="T37" y="0"/>
              </a:cxn>
              <a:cxn ang="T92">
                <a:pos x="T38" y="0"/>
              </a:cxn>
              <a:cxn ang="T93">
                <a:pos x="T39" y="0"/>
              </a:cxn>
              <a:cxn ang="T94">
                <a:pos x="T40" y="0"/>
              </a:cxn>
              <a:cxn ang="T95">
                <a:pos x="T41" y="0"/>
              </a:cxn>
              <a:cxn ang="T96">
                <a:pos x="T42" y="0"/>
              </a:cxn>
              <a:cxn ang="T97">
                <a:pos x="T43" y="0"/>
              </a:cxn>
              <a:cxn ang="T98">
                <a:pos x="T44" y="0"/>
              </a:cxn>
              <a:cxn ang="T99">
                <a:pos x="T45" y="0"/>
              </a:cxn>
              <a:cxn ang="T100">
                <a:pos x="T46" y="0"/>
              </a:cxn>
              <a:cxn ang="T101">
                <a:pos x="T47" y="0"/>
              </a:cxn>
              <a:cxn ang="T102">
                <a:pos x="T48" y="0"/>
              </a:cxn>
              <a:cxn ang="T103">
                <a:pos x="T49" y="0"/>
              </a:cxn>
              <a:cxn ang="T104">
                <a:pos x="T50" y="0"/>
              </a:cxn>
              <a:cxn ang="T105">
                <a:pos x="T51" y="0"/>
              </a:cxn>
              <a:cxn ang="T106">
                <a:pos x="T52" y="0"/>
              </a:cxn>
              <a:cxn ang="T107">
                <a:pos x="T53" y="0"/>
              </a:cxn>
            </a:cxnLst>
            <a:rect l="0" t="0" r="r" b="b"/>
            <a:pathLst>
              <a:path w="4762">
                <a:moveTo>
                  <a:pt x="0" y="0"/>
                </a:moveTo>
                <a:lnTo>
                  <a:pt x="0" y="0"/>
                </a:lnTo>
                <a:lnTo>
                  <a:pt x="13" y="0"/>
                </a:lnTo>
                <a:moveTo>
                  <a:pt x="53" y="0"/>
                </a:moveTo>
                <a:lnTo>
                  <a:pt x="53" y="0"/>
                </a:lnTo>
                <a:lnTo>
                  <a:pt x="67" y="0"/>
                </a:lnTo>
                <a:moveTo>
                  <a:pt x="107" y="0"/>
                </a:moveTo>
                <a:lnTo>
                  <a:pt x="107" y="0"/>
                </a:lnTo>
                <a:lnTo>
                  <a:pt x="120" y="0"/>
                </a:lnTo>
                <a:moveTo>
                  <a:pt x="160" y="0"/>
                </a:moveTo>
                <a:lnTo>
                  <a:pt x="160" y="0"/>
                </a:lnTo>
                <a:lnTo>
                  <a:pt x="173" y="0"/>
                </a:lnTo>
                <a:moveTo>
                  <a:pt x="213" y="0"/>
                </a:moveTo>
                <a:lnTo>
                  <a:pt x="213" y="0"/>
                </a:lnTo>
                <a:lnTo>
                  <a:pt x="227" y="0"/>
                </a:lnTo>
                <a:moveTo>
                  <a:pt x="267" y="0"/>
                </a:moveTo>
                <a:lnTo>
                  <a:pt x="267" y="0"/>
                </a:lnTo>
                <a:lnTo>
                  <a:pt x="280" y="0"/>
                </a:lnTo>
                <a:moveTo>
                  <a:pt x="320" y="0"/>
                </a:moveTo>
                <a:lnTo>
                  <a:pt x="320" y="0"/>
                </a:lnTo>
                <a:lnTo>
                  <a:pt x="334" y="0"/>
                </a:lnTo>
                <a:moveTo>
                  <a:pt x="374" y="0"/>
                </a:moveTo>
                <a:lnTo>
                  <a:pt x="374" y="0"/>
                </a:lnTo>
                <a:lnTo>
                  <a:pt x="387" y="0"/>
                </a:lnTo>
                <a:moveTo>
                  <a:pt x="427" y="0"/>
                </a:moveTo>
                <a:lnTo>
                  <a:pt x="427" y="0"/>
                </a:lnTo>
                <a:lnTo>
                  <a:pt x="440" y="0"/>
                </a:lnTo>
                <a:moveTo>
                  <a:pt x="480" y="0"/>
                </a:moveTo>
                <a:lnTo>
                  <a:pt x="480" y="0"/>
                </a:lnTo>
                <a:lnTo>
                  <a:pt x="494" y="0"/>
                </a:lnTo>
                <a:moveTo>
                  <a:pt x="534" y="0"/>
                </a:moveTo>
                <a:lnTo>
                  <a:pt x="534" y="0"/>
                </a:lnTo>
                <a:lnTo>
                  <a:pt x="547" y="0"/>
                </a:lnTo>
                <a:moveTo>
                  <a:pt x="587" y="0"/>
                </a:moveTo>
                <a:lnTo>
                  <a:pt x="587" y="0"/>
                </a:lnTo>
                <a:lnTo>
                  <a:pt x="600" y="0"/>
                </a:lnTo>
                <a:moveTo>
                  <a:pt x="640" y="0"/>
                </a:moveTo>
                <a:lnTo>
                  <a:pt x="640" y="0"/>
                </a:lnTo>
                <a:lnTo>
                  <a:pt x="654" y="0"/>
                </a:lnTo>
                <a:moveTo>
                  <a:pt x="694" y="0"/>
                </a:moveTo>
                <a:lnTo>
                  <a:pt x="694" y="0"/>
                </a:lnTo>
                <a:lnTo>
                  <a:pt x="707" y="0"/>
                </a:lnTo>
                <a:moveTo>
                  <a:pt x="747" y="0"/>
                </a:moveTo>
                <a:lnTo>
                  <a:pt x="747" y="0"/>
                </a:lnTo>
                <a:lnTo>
                  <a:pt x="760" y="0"/>
                </a:lnTo>
                <a:moveTo>
                  <a:pt x="800" y="0"/>
                </a:moveTo>
                <a:lnTo>
                  <a:pt x="800" y="0"/>
                </a:lnTo>
                <a:lnTo>
                  <a:pt x="814" y="0"/>
                </a:lnTo>
                <a:moveTo>
                  <a:pt x="854" y="0"/>
                </a:moveTo>
                <a:lnTo>
                  <a:pt x="854" y="0"/>
                </a:lnTo>
                <a:lnTo>
                  <a:pt x="867" y="0"/>
                </a:lnTo>
                <a:moveTo>
                  <a:pt x="907" y="0"/>
                </a:moveTo>
                <a:lnTo>
                  <a:pt x="907" y="0"/>
                </a:lnTo>
                <a:lnTo>
                  <a:pt x="920" y="0"/>
                </a:lnTo>
                <a:moveTo>
                  <a:pt x="960" y="0"/>
                </a:moveTo>
                <a:lnTo>
                  <a:pt x="960" y="0"/>
                </a:lnTo>
                <a:lnTo>
                  <a:pt x="974" y="0"/>
                </a:lnTo>
                <a:moveTo>
                  <a:pt x="1014" y="0"/>
                </a:moveTo>
                <a:lnTo>
                  <a:pt x="1014" y="0"/>
                </a:lnTo>
                <a:lnTo>
                  <a:pt x="1027" y="0"/>
                </a:lnTo>
                <a:moveTo>
                  <a:pt x="1067" y="0"/>
                </a:moveTo>
                <a:lnTo>
                  <a:pt x="1067" y="0"/>
                </a:lnTo>
                <a:lnTo>
                  <a:pt x="1080" y="0"/>
                </a:lnTo>
                <a:moveTo>
                  <a:pt x="1121" y="0"/>
                </a:moveTo>
                <a:lnTo>
                  <a:pt x="1121" y="0"/>
                </a:lnTo>
                <a:lnTo>
                  <a:pt x="1134" y="0"/>
                </a:lnTo>
                <a:moveTo>
                  <a:pt x="1174" y="0"/>
                </a:moveTo>
                <a:lnTo>
                  <a:pt x="1174" y="0"/>
                </a:lnTo>
                <a:lnTo>
                  <a:pt x="1187" y="0"/>
                </a:lnTo>
                <a:moveTo>
                  <a:pt x="1227" y="0"/>
                </a:moveTo>
                <a:lnTo>
                  <a:pt x="1227" y="0"/>
                </a:lnTo>
                <a:lnTo>
                  <a:pt x="1241" y="0"/>
                </a:lnTo>
                <a:moveTo>
                  <a:pt x="1281" y="0"/>
                </a:moveTo>
                <a:lnTo>
                  <a:pt x="1281" y="0"/>
                </a:lnTo>
                <a:lnTo>
                  <a:pt x="1294" y="0"/>
                </a:lnTo>
                <a:moveTo>
                  <a:pt x="1334" y="0"/>
                </a:moveTo>
                <a:lnTo>
                  <a:pt x="1334" y="0"/>
                </a:lnTo>
                <a:lnTo>
                  <a:pt x="1347" y="0"/>
                </a:lnTo>
                <a:moveTo>
                  <a:pt x="1387" y="0"/>
                </a:moveTo>
                <a:lnTo>
                  <a:pt x="1387" y="0"/>
                </a:lnTo>
                <a:lnTo>
                  <a:pt x="1401" y="0"/>
                </a:lnTo>
                <a:moveTo>
                  <a:pt x="1441" y="0"/>
                </a:moveTo>
                <a:lnTo>
                  <a:pt x="1441" y="0"/>
                </a:lnTo>
                <a:lnTo>
                  <a:pt x="1454" y="0"/>
                </a:lnTo>
                <a:moveTo>
                  <a:pt x="1494" y="0"/>
                </a:moveTo>
                <a:lnTo>
                  <a:pt x="1494" y="0"/>
                </a:lnTo>
                <a:lnTo>
                  <a:pt x="1507" y="0"/>
                </a:lnTo>
                <a:moveTo>
                  <a:pt x="1547" y="0"/>
                </a:moveTo>
                <a:lnTo>
                  <a:pt x="1547" y="0"/>
                </a:lnTo>
                <a:lnTo>
                  <a:pt x="1561" y="0"/>
                </a:lnTo>
                <a:moveTo>
                  <a:pt x="1601" y="0"/>
                </a:moveTo>
                <a:lnTo>
                  <a:pt x="1601" y="0"/>
                </a:lnTo>
                <a:lnTo>
                  <a:pt x="1614" y="0"/>
                </a:lnTo>
                <a:moveTo>
                  <a:pt x="1654" y="0"/>
                </a:moveTo>
                <a:lnTo>
                  <a:pt x="1654" y="0"/>
                </a:lnTo>
                <a:lnTo>
                  <a:pt x="1667" y="0"/>
                </a:lnTo>
                <a:moveTo>
                  <a:pt x="1707" y="0"/>
                </a:moveTo>
                <a:lnTo>
                  <a:pt x="1707" y="0"/>
                </a:lnTo>
                <a:lnTo>
                  <a:pt x="1721" y="0"/>
                </a:lnTo>
                <a:moveTo>
                  <a:pt x="1761" y="0"/>
                </a:moveTo>
                <a:lnTo>
                  <a:pt x="1761" y="0"/>
                </a:lnTo>
                <a:lnTo>
                  <a:pt x="1774" y="0"/>
                </a:lnTo>
                <a:moveTo>
                  <a:pt x="1814" y="0"/>
                </a:moveTo>
                <a:lnTo>
                  <a:pt x="1814" y="0"/>
                </a:lnTo>
                <a:lnTo>
                  <a:pt x="1827" y="0"/>
                </a:lnTo>
                <a:moveTo>
                  <a:pt x="1867" y="0"/>
                </a:moveTo>
                <a:lnTo>
                  <a:pt x="1867" y="0"/>
                </a:lnTo>
                <a:lnTo>
                  <a:pt x="1881" y="0"/>
                </a:lnTo>
                <a:moveTo>
                  <a:pt x="1921" y="0"/>
                </a:moveTo>
                <a:lnTo>
                  <a:pt x="1921" y="0"/>
                </a:lnTo>
                <a:lnTo>
                  <a:pt x="1934" y="0"/>
                </a:lnTo>
                <a:moveTo>
                  <a:pt x="1974" y="0"/>
                </a:moveTo>
                <a:lnTo>
                  <a:pt x="1974" y="0"/>
                </a:lnTo>
                <a:lnTo>
                  <a:pt x="1988" y="0"/>
                </a:lnTo>
                <a:moveTo>
                  <a:pt x="2028" y="0"/>
                </a:moveTo>
                <a:lnTo>
                  <a:pt x="2028" y="0"/>
                </a:lnTo>
                <a:lnTo>
                  <a:pt x="2041" y="0"/>
                </a:lnTo>
                <a:moveTo>
                  <a:pt x="2081" y="0"/>
                </a:moveTo>
                <a:lnTo>
                  <a:pt x="2081" y="0"/>
                </a:lnTo>
                <a:lnTo>
                  <a:pt x="2094" y="0"/>
                </a:lnTo>
                <a:moveTo>
                  <a:pt x="2134" y="0"/>
                </a:moveTo>
                <a:lnTo>
                  <a:pt x="2134" y="0"/>
                </a:lnTo>
                <a:lnTo>
                  <a:pt x="2148" y="0"/>
                </a:lnTo>
                <a:moveTo>
                  <a:pt x="2188" y="0"/>
                </a:moveTo>
                <a:lnTo>
                  <a:pt x="2188" y="0"/>
                </a:lnTo>
                <a:lnTo>
                  <a:pt x="2201" y="0"/>
                </a:lnTo>
                <a:moveTo>
                  <a:pt x="2241" y="0"/>
                </a:moveTo>
                <a:lnTo>
                  <a:pt x="2241" y="0"/>
                </a:lnTo>
                <a:lnTo>
                  <a:pt x="2254" y="0"/>
                </a:lnTo>
                <a:moveTo>
                  <a:pt x="2294" y="0"/>
                </a:moveTo>
                <a:lnTo>
                  <a:pt x="2294" y="0"/>
                </a:lnTo>
                <a:lnTo>
                  <a:pt x="2308" y="0"/>
                </a:lnTo>
                <a:moveTo>
                  <a:pt x="2348" y="0"/>
                </a:moveTo>
                <a:lnTo>
                  <a:pt x="2348" y="0"/>
                </a:lnTo>
                <a:lnTo>
                  <a:pt x="2361" y="0"/>
                </a:lnTo>
                <a:moveTo>
                  <a:pt x="2401" y="0"/>
                </a:moveTo>
                <a:lnTo>
                  <a:pt x="2401" y="0"/>
                </a:lnTo>
                <a:lnTo>
                  <a:pt x="2414" y="0"/>
                </a:lnTo>
                <a:moveTo>
                  <a:pt x="2454" y="0"/>
                </a:moveTo>
                <a:lnTo>
                  <a:pt x="2454" y="0"/>
                </a:lnTo>
                <a:lnTo>
                  <a:pt x="2468" y="0"/>
                </a:lnTo>
                <a:moveTo>
                  <a:pt x="2508" y="0"/>
                </a:moveTo>
                <a:lnTo>
                  <a:pt x="2508" y="0"/>
                </a:lnTo>
                <a:lnTo>
                  <a:pt x="2521" y="0"/>
                </a:lnTo>
                <a:moveTo>
                  <a:pt x="2561" y="0"/>
                </a:moveTo>
                <a:lnTo>
                  <a:pt x="2561" y="0"/>
                </a:lnTo>
                <a:lnTo>
                  <a:pt x="2574" y="0"/>
                </a:lnTo>
                <a:moveTo>
                  <a:pt x="2614" y="0"/>
                </a:moveTo>
                <a:lnTo>
                  <a:pt x="2614" y="0"/>
                </a:lnTo>
                <a:lnTo>
                  <a:pt x="2628" y="0"/>
                </a:lnTo>
                <a:moveTo>
                  <a:pt x="2668" y="0"/>
                </a:moveTo>
                <a:lnTo>
                  <a:pt x="2668" y="0"/>
                </a:lnTo>
                <a:lnTo>
                  <a:pt x="2681" y="0"/>
                </a:lnTo>
                <a:moveTo>
                  <a:pt x="2721" y="0"/>
                </a:moveTo>
                <a:lnTo>
                  <a:pt x="2721" y="0"/>
                </a:lnTo>
                <a:lnTo>
                  <a:pt x="2735" y="0"/>
                </a:lnTo>
                <a:moveTo>
                  <a:pt x="2775" y="0"/>
                </a:moveTo>
                <a:lnTo>
                  <a:pt x="2775" y="0"/>
                </a:lnTo>
                <a:lnTo>
                  <a:pt x="2788" y="0"/>
                </a:lnTo>
                <a:moveTo>
                  <a:pt x="2828" y="0"/>
                </a:moveTo>
                <a:lnTo>
                  <a:pt x="2828" y="0"/>
                </a:lnTo>
                <a:lnTo>
                  <a:pt x="2841" y="0"/>
                </a:lnTo>
                <a:moveTo>
                  <a:pt x="2881" y="0"/>
                </a:moveTo>
                <a:lnTo>
                  <a:pt x="2881" y="0"/>
                </a:lnTo>
                <a:lnTo>
                  <a:pt x="2895" y="0"/>
                </a:lnTo>
                <a:moveTo>
                  <a:pt x="2935" y="0"/>
                </a:moveTo>
                <a:lnTo>
                  <a:pt x="2935" y="0"/>
                </a:lnTo>
                <a:lnTo>
                  <a:pt x="2948" y="0"/>
                </a:lnTo>
                <a:moveTo>
                  <a:pt x="2988" y="0"/>
                </a:moveTo>
                <a:lnTo>
                  <a:pt x="2988" y="0"/>
                </a:lnTo>
                <a:lnTo>
                  <a:pt x="3001" y="0"/>
                </a:lnTo>
                <a:moveTo>
                  <a:pt x="3041" y="0"/>
                </a:moveTo>
                <a:lnTo>
                  <a:pt x="3041" y="0"/>
                </a:lnTo>
                <a:lnTo>
                  <a:pt x="3055" y="0"/>
                </a:lnTo>
                <a:moveTo>
                  <a:pt x="3095" y="0"/>
                </a:moveTo>
                <a:lnTo>
                  <a:pt x="3095" y="0"/>
                </a:lnTo>
                <a:lnTo>
                  <a:pt x="3108" y="0"/>
                </a:lnTo>
                <a:moveTo>
                  <a:pt x="3148" y="0"/>
                </a:moveTo>
                <a:lnTo>
                  <a:pt x="3148" y="0"/>
                </a:lnTo>
                <a:lnTo>
                  <a:pt x="3161" y="0"/>
                </a:lnTo>
                <a:moveTo>
                  <a:pt x="3201" y="0"/>
                </a:moveTo>
                <a:lnTo>
                  <a:pt x="3201" y="0"/>
                </a:lnTo>
                <a:lnTo>
                  <a:pt x="3215" y="0"/>
                </a:lnTo>
                <a:moveTo>
                  <a:pt x="3255" y="0"/>
                </a:moveTo>
                <a:lnTo>
                  <a:pt x="3255" y="0"/>
                </a:lnTo>
                <a:lnTo>
                  <a:pt x="3268" y="0"/>
                </a:lnTo>
                <a:moveTo>
                  <a:pt x="3308" y="0"/>
                </a:moveTo>
                <a:lnTo>
                  <a:pt x="3308" y="0"/>
                </a:lnTo>
                <a:lnTo>
                  <a:pt x="3321" y="0"/>
                </a:lnTo>
                <a:moveTo>
                  <a:pt x="3361" y="0"/>
                </a:moveTo>
                <a:lnTo>
                  <a:pt x="3361" y="0"/>
                </a:lnTo>
                <a:lnTo>
                  <a:pt x="3375" y="0"/>
                </a:lnTo>
                <a:moveTo>
                  <a:pt x="3415" y="0"/>
                </a:moveTo>
                <a:lnTo>
                  <a:pt x="3415" y="0"/>
                </a:lnTo>
                <a:lnTo>
                  <a:pt x="3428" y="0"/>
                </a:lnTo>
                <a:moveTo>
                  <a:pt x="3468" y="0"/>
                </a:moveTo>
                <a:lnTo>
                  <a:pt x="3468" y="0"/>
                </a:lnTo>
                <a:lnTo>
                  <a:pt x="3482" y="0"/>
                </a:lnTo>
                <a:moveTo>
                  <a:pt x="3522" y="0"/>
                </a:moveTo>
                <a:lnTo>
                  <a:pt x="3522" y="0"/>
                </a:lnTo>
                <a:lnTo>
                  <a:pt x="3535" y="0"/>
                </a:lnTo>
                <a:moveTo>
                  <a:pt x="3575" y="0"/>
                </a:moveTo>
                <a:lnTo>
                  <a:pt x="3575" y="0"/>
                </a:lnTo>
                <a:lnTo>
                  <a:pt x="3588" y="0"/>
                </a:lnTo>
                <a:moveTo>
                  <a:pt x="3628" y="0"/>
                </a:moveTo>
                <a:lnTo>
                  <a:pt x="3628" y="0"/>
                </a:lnTo>
                <a:lnTo>
                  <a:pt x="3642" y="0"/>
                </a:lnTo>
                <a:moveTo>
                  <a:pt x="3682" y="0"/>
                </a:moveTo>
                <a:lnTo>
                  <a:pt x="3682" y="0"/>
                </a:lnTo>
                <a:lnTo>
                  <a:pt x="3695" y="0"/>
                </a:lnTo>
                <a:moveTo>
                  <a:pt x="3735" y="0"/>
                </a:moveTo>
                <a:lnTo>
                  <a:pt x="3735" y="0"/>
                </a:lnTo>
                <a:lnTo>
                  <a:pt x="3748" y="0"/>
                </a:lnTo>
                <a:moveTo>
                  <a:pt x="3788" y="0"/>
                </a:moveTo>
                <a:lnTo>
                  <a:pt x="3788" y="0"/>
                </a:lnTo>
                <a:lnTo>
                  <a:pt x="3802" y="0"/>
                </a:lnTo>
                <a:moveTo>
                  <a:pt x="3842" y="0"/>
                </a:moveTo>
                <a:lnTo>
                  <a:pt x="3842" y="0"/>
                </a:lnTo>
                <a:lnTo>
                  <a:pt x="3855" y="0"/>
                </a:lnTo>
                <a:moveTo>
                  <a:pt x="3895" y="0"/>
                </a:moveTo>
                <a:lnTo>
                  <a:pt x="3895" y="0"/>
                </a:lnTo>
                <a:lnTo>
                  <a:pt x="3908" y="0"/>
                </a:lnTo>
                <a:moveTo>
                  <a:pt x="3948" y="0"/>
                </a:moveTo>
                <a:lnTo>
                  <a:pt x="3948" y="0"/>
                </a:lnTo>
                <a:lnTo>
                  <a:pt x="3962" y="0"/>
                </a:lnTo>
                <a:moveTo>
                  <a:pt x="4002" y="0"/>
                </a:moveTo>
                <a:lnTo>
                  <a:pt x="4002" y="0"/>
                </a:lnTo>
                <a:lnTo>
                  <a:pt x="4015" y="0"/>
                </a:lnTo>
                <a:moveTo>
                  <a:pt x="4055" y="0"/>
                </a:moveTo>
                <a:lnTo>
                  <a:pt x="4055" y="0"/>
                </a:lnTo>
                <a:lnTo>
                  <a:pt x="4068" y="0"/>
                </a:lnTo>
                <a:moveTo>
                  <a:pt x="4108" y="0"/>
                </a:moveTo>
                <a:lnTo>
                  <a:pt x="4108" y="0"/>
                </a:lnTo>
                <a:lnTo>
                  <a:pt x="4122" y="0"/>
                </a:lnTo>
                <a:moveTo>
                  <a:pt x="4162" y="0"/>
                </a:moveTo>
                <a:lnTo>
                  <a:pt x="4162" y="0"/>
                </a:lnTo>
                <a:lnTo>
                  <a:pt x="4175" y="0"/>
                </a:lnTo>
                <a:moveTo>
                  <a:pt x="4215" y="0"/>
                </a:moveTo>
                <a:lnTo>
                  <a:pt x="4215" y="0"/>
                </a:lnTo>
                <a:lnTo>
                  <a:pt x="4228" y="0"/>
                </a:lnTo>
                <a:moveTo>
                  <a:pt x="4269" y="0"/>
                </a:moveTo>
                <a:lnTo>
                  <a:pt x="4269" y="0"/>
                </a:lnTo>
                <a:lnTo>
                  <a:pt x="4282" y="0"/>
                </a:lnTo>
                <a:moveTo>
                  <a:pt x="4322" y="0"/>
                </a:moveTo>
                <a:lnTo>
                  <a:pt x="4322" y="0"/>
                </a:lnTo>
                <a:lnTo>
                  <a:pt x="4335" y="0"/>
                </a:lnTo>
                <a:moveTo>
                  <a:pt x="4375" y="0"/>
                </a:moveTo>
                <a:lnTo>
                  <a:pt x="4375" y="0"/>
                </a:lnTo>
                <a:lnTo>
                  <a:pt x="4389" y="0"/>
                </a:lnTo>
                <a:moveTo>
                  <a:pt x="4429" y="0"/>
                </a:moveTo>
                <a:lnTo>
                  <a:pt x="4429" y="0"/>
                </a:lnTo>
                <a:lnTo>
                  <a:pt x="4442" y="0"/>
                </a:lnTo>
                <a:moveTo>
                  <a:pt x="4482" y="0"/>
                </a:moveTo>
                <a:lnTo>
                  <a:pt x="4482" y="0"/>
                </a:lnTo>
                <a:lnTo>
                  <a:pt x="4495" y="0"/>
                </a:lnTo>
                <a:moveTo>
                  <a:pt x="4535" y="0"/>
                </a:moveTo>
                <a:lnTo>
                  <a:pt x="4535" y="0"/>
                </a:lnTo>
                <a:lnTo>
                  <a:pt x="4549" y="0"/>
                </a:lnTo>
                <a:moveTo>
                  <a:pt x="4589" y="0"/>
                </a:moveTo>
                <a:lnTo>
                  <a:pt x="4589" y="0"/>
                </a:lnTo>
                <a:lnTo>
                  <a:pt x="4602" y="0"/>
                </a:lnTo>
                <a:moveTo>
                  <a:pt x="4642" y="0"/>
                </a:moveTo>
                <a:lnTo>
                  <a:pt x="4642" y="0"/>
                </a:lnTo>
                <a:lnTo>
                  <a:pt x="4655" y="0"/>
                </a:lnTo>
                <a:moveTo>
                  <a:pt x="4695" y="0"/>
                </a:moveTo>
                <a:lnTo>
                  <a:pt x="4695" y="0"/>
                </a:lnTo>
                <a:lnTo>
                  <a:pt x="4709" y="0"/>
                </a:lnTo>
                <a:moveTo>
                  <a:pt x="4749" y="0"/>
                </a:moveTo>
                <a:lnTo>
                  <a:pt x="4749" y="0"/>
                </a:lnTo>
                <a:lnTo>
                  <a:pt x="4762" y="0"/>
                </a:lnTo>
              </a:path>
            </a:pathLst>
          </a:custGeom>
          <a:noFill/>
          <a:ln w="28575" cap="rnd">
            <a:solidFill>
              <a:srgbClr val="D3D3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6" name="Freeform 96">
            <a:extLst>
              <a:ext uri="{FF2B5EF4-FFF2-40B4-BE49-F238E27FC236}">
                <a16:creationId xmlns:a16="http://schemas.microsoft.com/office/drawing/2014/main" id="{7F77F48E-3E54-0944-9C42-A5E388E9A3E6}"/>
              </a:ext>
            </a:extLst>
          </p:cNvPr>
          <p:cNvSpPr>
            <a:spLocks/>
          </p:cNvSpPr>
          <p:nvPr/>
        </p:nvSpPr>
        <p:spPr bwMode="auto">
          <a:xfrm>
            <a:off x="3744669" y="3962059"/>
            <a:ext cx="0" cy="560387"/>
          </a:xfrm>
          <a:custGeom>
            <a:avLst/>
            <a:gdLst>
              <a:gd name="T0" fmla="*/ 5 h 653"/>
              <a:gd name="T1" fmla="*/ 5 h 653"/>
              <a:gd name="T2" fmla="*/ 0 h 653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653">
                <a:moveTo>
                  <a:pt x="0" y="653"/>
                </a:moveTo>
                <a:lnTo>
                  <a:pt x="0" y="653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7" name="Rectangle 98">
            <a:extLst>
              <a:ext uri="{FF2B5EF4-FFF2-40B4-BE49-F238E27FC236}">
                <a16:creationId xmlns:a16="http://schemas.microsoft.com/office/drawing/2014/main" id="{2E1967F8-B89D-D64D-B601-EFF3A0CF9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306" y="4393859"/>
            <a:ext cx="2159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100" baseline="0" dirty="0">
                <a:solidFill>
                  <a:srgbClr val="000000"/>
                </a:solidFill>
                <a:latin typeface="Arial" panose="020B0604020202020204" pitchFamily="34" charset="0"/>
              </a:rPr>
              <a:t>+1</a:t>
            </a:r>
            <a:endParaRPr lang="nl-BE" altLang="nl-BE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Rectangle 99">
            <a:extLst>
              <a:ext uri="{FF2B5EF4-FFF2-40B4-BE49-F238E27FC236}">
                <a16:creationId xmlns:a16="http://schemas.microsoft.com/office/drawing/2014/main" id="{198446B8-902B-4644-A492-CA1EFE455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219" y="4152559"/>
            <a:ext cx="14287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100" baseline="0">
                <a:solidFill>
                  <a:srgbClr val="000000"/>
                </a:solidFill>
                <a:latin typeface="Arial" panose="020B0604020202020204" pitchFamily="34" charset="0"/>
              </a:rPr>
              <a:t>Slope (=hellingsgraad)</a:t>
            </a: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Rectangle 10">
            <a:extLst>
              <a:ext uri="{FF2B5EF4-FFF2-40B4-BE49-F238E27FC236}">
                <a16:creationId xmlns:a16="http://schemas.microsoft.com/office/drawing/2014/main" id="{DC2E7B02-6BC2-1947-802C-FAC0A9BD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3271" y="1575130"/>
            <a:ext cx="2376488" cy="1273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aseline="0" dirty="0">
                <a:solidFill>
                  <a:schemeClr val="bg2"/>
                </a:solidFill>
              </a:rPr>
              <a:t>Waarde van </a:t>
            </a:r>
            <a:r>
              <a:rPr lang="nl-BE" altLang="nl-BE" sz="2400" b="1" baseline="0" dirty="0">
                <a:solidFill>
                  <a:schemeClr val="bg2"/>
                </a:solidFill>
              </a:rPr>
              <a:t>Y</a:t>
            </a:r>
            <a:r>
              <a:rPr lang="nl-BE" altLang="nl-BE" sz="2400" baseline="0" dirty="0">
                <a:solidFill>
                  <a:schemeClr val="bg2"/>
                </a:solidFill>
              </a:rPr>
              <a:t> indien </a:t>
            </a:r>
            <a:r>
              <a:rPr lang="nl-BE" altLang="nl-BE" sz="2400" b="1" baseline="0" dirty="0">
                <a:solidFill>
                  <a:schemeClr val="bg2"/>
                </a:solidFill>
              </a:rPr>
              <a:t>X</a:t>
            </a:r>
            <a:r>
              <a:rPr lang="nl-BE" altLang="nl-BE" sz="2400" baseline="0" dirty="0">
                <a:solidFill>
                  <a:schemeClr val="bg2"/>
                </a:solidFill>
              </a:rPr>
              <a:t>=0</a:t>
            </a:r>
            <a:endParaRPr lang="nl-BE" altLang="nl-BE" sz="2000" baseline="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nl-BE" altLang="nl-BE" sz="2400" baseline="0" dirty="0"/>
          </a:p>
        </p:txBody>
      </p:sp>
      <p:sp>
        <p:nvSpPr>
          <p:cNvPr id="100" name="Rectangle 10">
            <a:extLst>
              <a:ext uri="{FF2B5EF4-FFF2-40B4-BE49-F238E27FC236}">
                <a16:creationId xmlns:a16="http://schemas.microsoft.com/office/drawing/2014/main" id="{1595E978-750D-0744-B5F7-58E29FFA2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5120" y="3380095"/>
            <a:ext cx="3286125" cy="904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1704975" indent="-1704975">
              <a:spcBef>
                <a:spcPct val="20000"/>
              </a:spcBef>
              <a:defRPr/>
            </a:pPr>
            <a:r>
              <a:rPr lang="nl-BE" altLang="nl-BE" u="sng" baseline="0" dirty="0" err="1">
                <a:solidFill>
                  <a:srgbClr val="003D62"/>
                </a:solidFill>
                <a:latin typeface="Verdana" panose="020B0604030504040204" pitchFamily="34" charset="0"/>
              </a:rPr>
              <a:t>Slope</a:t>
            </a:r>
            <a:r>
              <a:rPr lang="nl-BE" altLang="nl-BE" baseline="0" dirty="0">
                <a:solidFill>
                  <a:srgbClr val="003D62"/>
                </a:solidFill>
                <a:latin typeface="Verdana" panose="020B0604030504040204" pitchFamily="34" charset="0"/>
              </a:rPr>
              <a:t>: ?</a:t>
            </a:r>
            <a:endParaRPr lang="nl-BE" altLang="nl-BE" sz="2000" baseline="0" dirty="0">
              <a:solidFill>
                <a:srgbClr val="003D62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nl-BE" altLang="nl-BE" baseline="0" dirty="0">
              <a:solidFill>
                <a:srgbClr val="003D6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39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BCFAD-F051-DB4F-B3CE-614E367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Functies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996C30-E5C8-0A45-A822-D812A164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34</a:t>
            </a:fld>
            <a:endParaRPr lang="nl-BE" dirty="0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3BD53ADB-78CC-9042-8CBB-43C650E95A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7238" y="1525125"/>
            <a:ext cx="5114925" cy="5148262"/>
            <a:chOff x="-6" y="821"/>
            <a:chExt cx="3222" cy="3243"/>
          </a:xfrm>
        </p:grpSpPr>
        <p:sp>
          <p:nvSpPr>
            <p:cNvPr id="12" name="AutoShape 18">
              <a:extLst>
                <a:ext uri="{FF2B5EF4-FFF2-40B4-BE49-F238E27FC236}">
                  <a16:creationId xmlns:a16="http://schemas.microsoft.com/office/drawing/2014/main" id="{91A0AC22-1585-6B4E-BF9E-2BE0CB3046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821"/>
              <a:ext cx="3012" cy="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0B368955-C80B-7242-8489-0D406E0C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2578" cy="0"/>
            </a:xfrm>
            <a:custGeom>
              <a:avLst/>
              <a:gdLst>
                <a:gd name="T0" fmla="*/ 0 w 4769"/>
                <a:gd name="T1" fmla="*/ 0 w 4769"/>
                <a:gd name="T2" fmla="*/ 35 w 476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769">
                  <a:moveTo>
                    <a:pt x="0" y="0"/>
                  </a:moveTo>
                  <a:lnTo>
                    <a:pt x="0" y="0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07A0A67B-4336-C949-B060-BB08AEE6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DB97CB23-7C6F-8741-8F0B-71D011646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10F5BB3E-7DDC-E14C-89A7-8F616609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501AF052-A3D7-C448-854D-8865E120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C6F75644-483B-7342-9660-738836AE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E857FE2F-A214-B84D-B78E-65DB017DF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4BAB7DD-6542-B449-91DB-06CFCEFC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B64C18D0-50F1-154B-9E31-D27D66537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2828866-CD9F-D540-AB98-E1E0B9F30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17970544-35AC-E24D-8FBC-67705D510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C75B4680-081B-2F45-9673-31B1AE896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32">
              <a:extLst>
                <a:ext uri="{FF2B5EF4-FFF2-40B4-BE49-F238E27FC236}">
                  <a16:creationId xmlns:a16="http://schemas.microsoft.com/office/drawing/2014/main" id="{474028CC-5AA5-4C42-A02E-0BB16CAE3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92A6705C-0EBC-9D4C-A9E8-879539B67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0" cy="2653"/>
            </a:xfrm>
            <a:custGeom>
              <a:avLst/>
              <a:gdLst>
                <a:gd name="T0" fmla="*/ 36 h 4902"/>
                <a:gd name="T1" fmla="*/ 36 h 4902"/>
                <a:gd name="T2" fmla="*/ 0 h 490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902">
                  <a:moveTo>
                    <a:pt x="0" y="4902"/>
                  </a:moveTo>
                  <a:lnTo>
                    <a:pt x="0" y="490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7C0C8688-E4F0-D04A-AD01-43269298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59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70A39DAB-2D65-2C49-9879-0B6BC4F0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41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C259EFA-5F7D-6C4B-981B-234864B1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2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B315E356-0A01-764A-B8C9-0BD6C2F4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06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E6623F3F-F6A1-9543-ACB9-98961F646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88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B86C5BBB-A129-4147-B384-6486A7D8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70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02A26B77-A209-1447-92F9-CFDAC67F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53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9904633C-0B0B-3D4D-ADEB-15064CDA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35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4CD82AD7-CDFB-7147-97D6-8806F285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17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433E4AC6-10F9-4E4F-AC6A-AFFEAAC5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00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5956FDC-F51B-8248-BCF8-2298387F7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823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7D359244-3310-5248-B120-F03908EBA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646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D455EF0B-0025-9343-BC95-C933C652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469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6F4E9E10-2345-8741-8FB5-DCD1B9F02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292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EFC142E8-79C9-EA4C-819A-C90C62BEA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115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A60461DA-B9A8-E945-A40A-F771C172B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9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Rectangle 50">
              <a:extLst>
                <a:ext uri="{FF2B5EF4-FFF2-40B4-BE49-F238E27FC236}">
                  <a16:creationId xmlns:a16="http://schemas.microsoft.com/office/drawing/2014/main" id="{7ED024C0-529D-6041-B98D-F610B7B78E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5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Rectangle 51">
              <a:extLst>
                <a:ext uri="{FF2B5EF4-FFF2-40B4-BE49-F238E27FC236}">
                  <a16:creationId xmlns:a16="http://schemas.microsoft.com/office/drawing/2014/main" id="{21BBA9C8-770D-B24A-92F8-5659F1C91A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3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Rectangle 52">
              <a:extLst>
                <a:ext uri="{FF2B5EF4-FFF2-40B4-BE49-F238E27FC236}">
                  <a16:creationId xmlns:a16="http://schemas.microsoft.com/office/drawing/2014/main" id="{1DD469D8-2F02-904A-B633-2A4D044DA6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15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Rectangle 53">
              <a:extLst>
                <a:ext uri="{FF2B5EF4-FFF2-40B4-BE49-F238E27FC236}">
                  <a16:creationId xmlns:a16="http://schemas.microsoft.com/office/drawing/2014/main" id="{14F4846F-1C72-4447-BE68-82456DC7A4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98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Rectangle 54">
              <a:extLst>
                <a:ext uri="{FF2B5EF4-FFF2-40B4-BE49-F238E27FC236}">
                  <a16:creationId xmlns:a16="http://schemas.microsoft.com/office/drawing/2014/main" id="{FEE46DF8-0E04-DA41-BF66-B002E41D0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80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Rectangle 55">
              <a:extLst>
                <a:ext uri="{FF2B5EF4-FFF2-40B4-BE49-F238E27FC236}">
                  <a16:creationId xmlns:a16="http://schemas.microsoft.com/office/drawing/2014/main" id="{BC724DAE-F704-9647-AE0A-3036312DD4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62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56">
              <a:extLst>
                <a:ext uri="{FF2B5EF4-FFF2-40B4-BE49-F238E27FC236}">
                  <a16:creationId xmlns:a16="http://schemas.microsoft.com/office/drawing/2014/main" id="{17755BF7-5175-3D4C-B5A8-D0A92A4933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45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57">
              <a:extLst>
                <a:ext uri="{FF2B5EF4-FFF2-40B4-BE49-F238E27FC236}">
                  <a16:creationId xmlns:a16="http://schemas.microsoft.com/office/drawing/2014/main" id="{ECCBA367-1A15-3547-A74F-E3E0469DFE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27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58">
              <a:extLst>
                <a:ext uri="{FF2B5EF4-FFF2-40B4-BE49-F238E27FC236}">
                  <a16:creationId xmlns:a16="http://schemas.microsoft.com/office/drawing/2014/main" id="{0AAAD7E4-A1C8-A24A-9896-903EA9F98D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09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1F284280-81A1-E944-86BE-8820353E9C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92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DA75AF3F-0D1E-E441-8199-6CA3D83B0E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6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1CCE8094-DD7E-F042-A797-08F8DDBE37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20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C6422EAD-2B29-4545-B17F-F652A2B29C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9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63">
              <a:extLst>
                <a:ext uri="{FF2B5EF4-FFF2-40B4-BE49-F238E27FC236}">
                  <a16:creationId xmlns:a16="http://schemas.microsoft.com/office/drawing/2014/main" id="{7E047B82-C385-2048-A46A-50FE5A4A3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4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B2F99816-E591-5040-A939-161A48927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41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65">
              <a:extLst>
                <a:ext uri="{FF2B5EF4-FFF2-40B4-BE49-F238E27FC236}">
                  <a16:creationId xmlns:a16="http://schemas.microsoft.com/office/drawing/2014/main" id="{85F89AEE-DC94-AE4F-AF8C-55DB935489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36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755CB1B1-857A-E041-89BB-5261C568B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237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Rectangle 67">
              <a:extLst>
                <a:ext uri="{FF2B5EF4-FFF2-40B4-BE49-F238E27FC236}">
                  <a16:creationId xmlns:a16="http://schemas.microsoft.com/office/drawing/2014/main" id="{109BC590-53CA-B24C-9A0B-C93AFC659A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18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Rectangle 68">
              <a:extLst>
                <a:ext uri="{FF2B5EF4-FFF2-40B4-BE49-F238E27FC236}">
                  <a16:creationId xmlns:a16="http://schemas.microsoft.com/office/drawing/2014/main" id="{FFEA413A-5845-C94F-B9F3-D1BB1EB19A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6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Rectangle 69">
              <a:extLst>
                <a:ext uri="{FF2B5EF4-FFF2-40B4-BE49-F238E27FC236}">
                  <a16:creationId xmlns:a16="http://schemas.microsoft.com/office/drawing/2014/main" id="{09AD785E-45A0-9047-B906-84774E350D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" name="Rectangle 70">
              <a:extLst>
                <a:ext uri="{FF2B5EF4-FFF2-40B4-BE49-F238E27FC236}">
                  <a16:creationId xmlns:a16="http://schemas.microsoft.com/office/drawing/2014/main" id="{025A0409-0749-5A43-92AE-657135440E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8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Rectangle 71">
              <a:extLst>
                <a:ext uri="{FF2B5EF4-FFF2-40B4-BE49-F238E27FC236}">
                  <a16:creationId xmlns:a16="http://schemas.microsoft.com/office/drawing/2014/main" id="{06717DDB-6FD2-C048-8562-A33AF5E650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A170345A-76F3-CD4F-9251-8F822713C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2653"/>
            </a:xfrm>
            <a:custGeom>
              <a:avLst/>
              <a:gdLst>
                <a:gd name="T0" fmla="*/ 0 w 4769"/>
                <a:gd name="T1" fmla="*/ 36 h 4902"/>
                <a:gd name="T2" fmla="*/ 0 w 4769"/>
                <a:gd name="T3" fmla="*/ 36 h 4902"/>
                <a:gd name="T4" fmla="*/ 35 w 4769"/>
                <a:gd name="T5" fmla="*/ 36 h 4902"/>
                <a:gd name="T6" fmla="*/ 35 w 4769"/>
                <a:gd name="T7" fmla="*/ 0 h 4902"/>
                <a:gd name="T8" fmla="*/ 0 w 4769"/>
                <a:gd name="T9" fmla="*/ 0 h 4902"/>
                <a:gd name="T10" fmla="*/ 0 w 4769"/>
                <a:gd name="T11" fmla="*/ 36 h 49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9" h="4902">
                  <a:moveTo>
                    <a:pt x="0" y="4902"/>
                  </a:moveTo>
                  <a:lnTo>
                    <a:pt x="0" y="4902"/>
                  </a:lnTo>
                  <a:lnTo>
                    <a:pt x="4769" y="4902"/>
                  </a:lnTo>
                  <a:lnTo>
                    <a:pt x="4769" y="0"/>
                  </a:lnTo>
                  <a:lnTo>
                    <a:pt x="0" y="0"/>
                  </a:lnTo>
                  <a:lnTo>
                    <a:pt x="0" y="4902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6" name="Rectangle 73">
              <a:extLst>
                <a:ext uri="{FF2B5EF4-FFF2-40B4-BE49-F238E27FC236}">
                  <a16:creationId xmlns:a16="http://schemas.microsoft.com/office/drawing/2014/main" id="{3A34890D-B949-A443-9AE5-FFB4AB123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3909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Rectangle 74">
              <a:extLst>
                <a:ext uri="{FF2B5EF4-FFF2-40B4-BE49-F238E27FC236}">
                  <a16:creationId xmlns:a16="http://schemas.microsoft.com/office/drawing/2014/main" id="{7867A554-28A8-1B47-8A58-8549CB2ED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2" y="2168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4614047A-6194-F940-B02F-E53BC4460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BD4A557B-B487-664E-AD18-94367A9FD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751695A8-0407-3744-B1A0-C1F60BC18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7AA44180-1171-3C4E-8DB5-B53220DD2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6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DCD854CB-3E52-544F-A60D-3F6456CFD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4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6819A093-0247-3746-9087-F64E5D0B7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782E605E-8770-C344-822E-CFE269888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D14CBAEC-ED90-4D41-AE8D-93B3E53B8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0662CA86-4A1A-6248-83A1-AFFFC7AAB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5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E2FF7A6E-22C6-DA41-8013-D83FDEAC3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41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50B3BC20-64BA-214A-8648-438E4D85B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238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DE0B187D-E893-FF48-8AF3-D22CC7E64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061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BC165912-B416-0946-A916-D4059EA7F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88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1" name="Freeform 88">
              <a:extLst>
                <a:ext uri="{FF2B5EF4-FFF2-40B4-BE49-F238E27FC236}">
                  <a16:creationId xmlns:a16="http://schemas.microsoft.com/office/drawing/2014/main" id="{34BC5BA7-3B46-4D46-BFC1-789236718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70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id="{E5D35A1A-B779-0349-B5B3-A733A6DEA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53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3" name="Freeform 90">
              <a:extLst>
                <a:ext uri="{FF2B5EF4-FFF2-40B4-BE49-F238E27FC236}">
                  <a16:creationId xmlns:a16="http://schemas.microsoft.com/office/drawing/2014/main" id="{326C3AC5-87E9-8741-832F-F07AADF68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35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4" name="Freeform 91">
              <a:extLst>
                <a:ext uri="{FF2B5EF4-FFF2-40B4-BE49-F238E27FC236}">
                  <a16:creationId xmlns:a16="http://schemas.microsoft.com/office/drawing/2014/main" id="{CE7A66AC-659C-5149-A599-5E993BC27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17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5" name="Freeform 92">
              <a:extLst>
                <a:ext uri="{FF2B5EF4-FFF2-40B4-BE49-F238E27FC236}">
                  <a16:creationId xmlns:a16="http://schemas.microsoft.com/office/drawing/2014/main" id="{16C4A6FA-6D70-3D4D-AA02-10752F0DF7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00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6" name="Freeform 93">
              <a:extLst>
                <a:ext uri="{FF2B5EF4-FFF2-40B4-BE49-F238E27FC236}">
                  <a16:creationId xmlns:a16="http://schemas.microsoft.com/office/drawing/2014/main" id="{1ABEB16B-56C9-9541-A619-E67B898BE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823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7" name="Freeform 94">
              <a:extLst>
                <a:ext uri="{FF2B5EF4-FFF2-40B4-BE49-F238E27FC236}">
                  <a16:creationId xmlns:a16="http://schemas.microsoft.com/office/drawing/2014/main" id="{CFC380E8-C890-C046-A7DD-1F5D3E017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646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8" name="Freeform 95">
              <a:extLst>
                <a:ext uri="{FF2B5EF4-FFF2-40B4-BE49-F238E27FC236}">
                  <a16:creationId xmlns:a16="http://schemas.microsoft.com/office/drawing/2014/main" id="{371A4E42-80B9-C545-96C8-94ACB744F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469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9" name="Freeform 96">
              <a:extLst>
                <a:ext uri="{FF2B5EF4-FFF2-40B4-BE49-F238E27FC236}">
                  <a16:creationId xmlns:a16="http://schemas.microsoft.com/office/drawing/2014/main" id="{9B99A996-23B5-6A4E-8533-5525DFDED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292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0" name="Freeform 97">
              <a:extLst>
                <a:ext uri="{FF2B5EF4-FFF2-40B4-BE49-F238E27FC236}">
                  <a16:creationId xmlns:a16="http://schemas.microsoft.com/office/drawing/2014/main" id="{4FBCD335-AC02-9E4E-A051-21B0E0828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115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1" name="Freeform 98">
              <a:extLst>
                <a:ext uri="{FF2B5EF4-FFF2-40B4-BE49-F238E27FC236}">
                  <a16:creationId xmlns:a16="http://schemas.microsoft.com/office/drawing/2014/main" id="{C9B518C2-CB85-D948-BE52-A3DC890A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1769"/>
            </a:xfrm>
            <a:custGeom>
              <a:avLst/>
              <a:gdLst>
                <a:gd name="T0" fmla="*/ 0 w 4769"/>
                <a:gd name="T1" fmla="*/ 24 h 3268"/>
                <a:gd name="T2" fmla="*/ 0 w 4769"/>
                <a:gd name="T3" fmla="*/ 24 h 3268"/>
                <a:gd name="T4" fmla="*/ 35 w 4769"/>
                <a:gd name="T5" fmla="*/ 0 h 32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69" h="3268">
                  <a:moveTo>
                    <a:pt x="0" y="3268"/>
                  </a:moveTo>
                  <a:lnTo>
                    <a:pt x="0" y="3268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2" name="Rectangle 103">
              <a:extLst>
                <a:ext uri="{FF2B5EF4-FFF2-40B4-BE49-F238E27FC236}">
                  <a16:creationId xmlns:a16="http://schemas.microsoft.com/office/drawing/2014/main" id="{FDB4318F-CC26-134A-9BAD-3780FB4A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2626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3" name="Rectangle 10">
            <a:extLst>
              <a:ext uri="{FF2B5EF4-FFF2-40B4-BE49-F238E27FC236}">
                <a16:creationId xmlns:a16="http://schemas.microsoft.com/office/drawing/2014/main" id="{1B5184EC-72FD-B64A-9E1B-F9447F23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525" y="6256534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rgbClr val="7E002F"/>
                </a:solidFill>
              </a:rPr>
              <a:t>X</a:t>
            </a:r>
            <a:endParaRPr lang="nl-BE" altLang="nl-BE" sz="2400" baseline="0" dirty="0"/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94C6E777-F3F4-2743-9175-1BA7F82B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662" y="3535559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nl-BE" altLang="nl-BE" sz="2400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" name="Rectangle 101">
            <a:extLst>
              <a:ext uri="{FF2B5EF4-FFF2-40B4-BE49-F238E27FC236}">
                <a16:creationId xmlns:a16="http://schemas.microsoft.com/office/drawing/2014/main" id="{8729E46B-6CD3-6244-AA4B-79CF0ABE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143" y="5107087"/>
            <a:ext cx="5921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100" baseline="0">
                <a:solidFill>
                  <a:srgbClr val="000000"/>
                </a:solidFill>
                <a:latin typeface="Arial" panose="020B0604020202020204" pitchFamily="34" charset="0"/>
              </a:rPr>
              <a:t>Intercept</a:t>
            </a: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" name="Freeform 83">
            <a:extLst>
              <a:ext uri="{FF2B5EF4-FFF2-40B4-BE49-F238E27FC236}">
                <a16:creationId xmlns:a16="http://schemas.microsoft.com/office/drawing/2014/main" id="{19EEF2CA-14D9-5F4E-B103-9FCAE25B69F1}"/>
              </a:ext>
            </a:extLst>
          </p:cNvPr>
          <p:cNvSpPr>
            <a:spLocks noEditPoints="1"/>
          </p:cNvSpPr>
          <p:nvPr/>
        </p:nvSpPr>
        <p:spPr bwMode="auto">
          <a:xfrm>
            <a:off x="2925519" y="4522447"/>
            <a:ext cx="4086225" cy="0"/>
          </a:xfrm>
          <a:custGeom>
            <a:avLst/>
            <a:gdLst>
              <a:gd name="T0" fmla="*/ 1 w 4762"/>
              <a:gd name="T1" fmla="*/ 1 w 4762"/>
              <a:gd name="T2" fmla="*/ 2 w 4762"/>
              <a:gd name="T3" fmla="*/ 2 w 4762"/>
              <a:gd name="T4" fmla="*/ 3 w 4762"/>
              <a:gd name="T5" fmla="*/ 3 w 4762"/>
              <a:gd name="T6" fmla="*/ 4 w 4762"/>
              <a:gd name="T7" fmla="*/ 5 w 4762"/>
              <a:gd name="T8" fmla="*/ 5 w 4762"/>
              <a:gd name="T9" fmla="*/ 6 w 4762"/>
              <a:gd name="T10" fmla="*/ 7 w 4762"/>
              <a:gd name="T11" fmla="*/ 8 w 4762"/>
              <a:gd name="T12" fmla="*/ 8 w 4762"/>
              <a:gd name="T13" fmla="*/ 9 w 4762"/>
              <a:gd name="T14" fmla="*/ 9 w 4762"/>
              <a:gd name="T15" fmla="*/ 10 w 4762"/>
              <a:gd name="T16" fmla="*/ 11 w 4762"/>
              <a:gd name="T17" fmla="*/ 11 w 4762"/>
              <a:gd name="T18" fmla="*/ 12 w 4762"/>
              <a:gd name="T19" fmla="*/ 13 w 4762"/>
              <a:gd name="T20" fmla="*/ 13 w 4762"/>
              <a:gd name="T21" fmla="*/ 14 w 4762"/>
              <a:gd name="T22" fmla="*/ 15 w 4762"/>
              <a:gd name="T23" fmla="*/ 15 w 4762"/>
              <a:gd name="T24" fmla="*/ 16 w 4762"/>
              <a:gd name="T25" fmla="*/ 17 w 4762"/>
              <a:gd name="T26" fmla="*/ 17 w 4762"/>
              <a:gd name="T27" fmla="*/ 18 w 4762"/>
              <a:gd name="T28" fmla="*/ 19 w 4762"/>
              <a:gd name="T29" fmla="*/ 19 w 4762"/>
              <a:gd name="T30" fmla="*/ 20 w 4762"/>
              <a:gd name="T31" fmla="*/ 21 w 4762"/>
              <a:gd name="T32" fmla="*/ 21 w 4762"/>
              <a:gd name="T33" fmla="*/ 22 w 4762"/>
              <a:gd name="T34" fmla="*/ 23 w 4762"/>
              <a:gd name="T35" fmla="*/ 23 w 4762"/>
              <a:gd name="T36" fmla="*/ 24 w 4762"/>
              <a:gd name="T37" fmla="*/ 24 w 4762"/>
              <a:gd name="T38" fmla="*/ 25 w 4762"/>
              <a:gd name="T39" fmla="*/ 26 w 4762"/>
              <a:gd name="T40" fmla="*/ 26 w 4762"/>
              <a:gd name="T41" fmla="*/ 27 w 4762"/>
              <a:gd name="T42" fmla="*/ 28 w 4762"/>
              <a:gd name="T43" fmla="*/ 28 w 4762"/>
              <a:gd name="T44" fmla="*/ 29 w 4762"/>
              <a:gd name="T45" fmla="*/ 30 w 4762"/>
              <a:gd name="T46" fmla="*/ 30 w 4762"/>
              <a:gd name="T47" fmla="*/ 31 w 4762"/>
              <a:gd name="T48" fmla="*/ 31 w 4762"/>
              <a:gd name="T49" fmla="*/ 32 w 4762"/>
              <a:gd name="T50" fmla="*/ 33 w 4762"/>
              <a:gd name="T51" fmla="*/ 34 w 4762"/>
              <a:gd name="T52" fmla="*/ 34 w 4762"/>
              <a:gd name="T53" fmla="*/ 35 w 476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54">
                <a:pos x="T0" y="0"/>
              </a:cxn>
              <a:cxn ang="T55">
                <a:pos x="T1" y="0"/>
              </a:cxn>
              <a:cxn ang="T56">
                <a:pos x="T2" y="0"/>
              </a:cxn>
              <a:cxn ang="T57">
                <a:pos x="T3" y="0"/>
              </a:cxn>
              <a:cxn ang="T58">
                <a:pos x="T4" y="0"/>
              </a:cxn>
              <a:cxn ang="T59">
                <a:pos x="T5" y="0"/>
              </a:cxn>
              <a:cxn ang="T60">
                <a:pos x="T6" y="0"/>
              </a:cxn>
              <a:cxn ang="T61">
                <a:pos x="T7" y="0"/>
              </a:cxn>
              <a:cxn ang="T62">
                <a:pos x="T8" y="0"/>
              </a:cxn>
              <a:cxn ang="T63">
                <a:pos x="T9" y="0"/>
              </a:cxn>
              <a:cxn ang="T64">
                <a:pos x="T10" y="0"/>
              </a:cxn>
              <a:cxn ang="T65">
                <a:pos x="T11" y="0"/>
              </a:cxn>
              <a:cxn ang="T66">
                <a:pos x="T12" y="0"/>
              </a:cxn>
              <a:cxn ang="T67">
                <a:pos x="T13" y="0"/>
              </a:cxn>
              <a:cxn ang="T68">
                <a:pos x="T14" y="0"/>
              </a:cxn>
              <a:cxn ang="T69">
                <a:pos x="T15" y="0"/>
              </a:cxn>
              <a:cxn ang="T70">
                <a:pos x="T16" y="0"/>
              </a:cxn>
              <a:cxn ang="T71">
                <a:pos x="T17" y="0"/>
              </a:cxn>
              <a:cxn ang="T72">
                <a:pos x="T18" y="0"/>
              </a:cxn>
              <a:cxn ang="T73">
                <a:pos x="T19" y="0"/>
              </a:cxn>
              <a:cxn ang="T74">
                <a:pos x="T20" y="0"/>
              </a:cxn>
              <a:cxn ang="T75">
                <a:pos x="T21" y="0"/>
              </a:cxn>
              <a:cxn ang="T76">
                <a:pos x="T22" y="0"/>
              </a:cxn>
              <a:cxn ang="T77">
                <a:pos x="T23" y="0"/>
              </a:cxn>
              <a:cxn ang="T78">
                <a:pos x="T24" y="0"/>
              </a:cxn>
              <a:cxn ang="T79">
                <a:pos x="T25" y="0"/>
              </a:cxn>
              <a:cxn ang="T80">
                <a:pos x="T26" y="0"/>
              </a:cxn>
              <a:cxn ang="T81">
                <a:pos x="T27" y="0"/>
              </a:cxn>
              <a:cxn ang="T82">
                <a:pos x="T28" y="0"/>
              </a:cxn>
              <a:cxn ang="T83">
                <a:pos x="T29" y="0"/>
              </a:cxn>
              <a:cxn ang="T84">
                <a:pos x="T30" y="0"/>
              </a:cxn>
              <a:cxn ang="T85">
                <a:pos x="T31" y="0"/>
              </a:cxn>
              <a:cxn ang="T86">
                <a:pos x="T32" y="0"/>
              </a:cxn>
              <a:cxn ang="T87">
                <a:pos x="T33" y="0"/>
              </a:cxn>
              <a:cxn ang="T88">
                <a:pos x="T34" y="0"/>
              </a:cxn>
              <a:cxn ang="T89">
                <a:pos x="T35" y="0"/>
              </a:cxn>
              <a:cxn ang="T90">
                <a:pos x="T36" y="0"/>
              </a:cxn>
              <a:cxn ang="T91">
                <a:pos x="T37" y="0"/>
              </a:cxn>
              <a:cxn ang="T92">
                <a:pos x="T38" y="0"/>
              </a:cxn>
              <a:cxn ang="T93">
                <a:pos x="T39" y="0"/>
              </a:cxn>
              <a:cxn ang="T94">
                <a:pos x="T40" y="0"/>
              </a:cxn>
              <a:cxn ang="T95">
                <a:pos x="T41" y="0"/>
              </a:cxn>
              <a:cxn ang="T96">
                <a:pos x="T42" y="0"/>
              </a:cxn>
              <a:cxn ang="T97">
                <a:pos x="T43" y="0"/>
              </a:cxn>
              <a:cxn ang="T98">
                <a:pos x="T44" y="0"/>
              </a:cxn>
              <a:cxn ang="T99">
                <a:pos x="T45" y="0"/>
              </a:cxn>
              <a:cxn ang="T100">
                <a:pos x="T46" y="0"/>
              </a:cxn>
              <a:cxn ang="T101">
                <a:pos x="T47" y="0"/>
              </a:cxn>
              <a:cxn ang="T102">
                <a:pos x="T48" y="0"/>
              </a:cxn>
              <a:cxn ang="T103">
                <a:pos x="T49" y="0"/>
              </a:cxn>
              <a:cxn ang="T104">
                <a:pos x="T50" y="0"/>
              </a:cxn>
              <a:cxn ang="T105">
                <a:pos x="T51" y="0"/>
              </a:cxn>
              <a:cxn ang="T106">
                <a:pos x="T52" y="0"/>
              </a:cxn>
              <a:cxn ang="T107">
                <a:pos x="T53" y="0"/>
              </a:cxn>
            </a:cxnLst>
            <a:rect l="0" t="0" r="r" b="b"/>
            <a:pathLst>
              <a:path w="4762">
                <a:moveTo>
                  <a:pt x="0" y="0"/>
                </a:moveTo>
                <a:lnTo>
                  <a:pt x="0" y="0"/>
                </a:lnTo>
                <a:lnTo>
                  <a:pt x="13" y="0"/>
                </a:lnTo>
                <a:moveTo>
                  <a:pt x="53" y="0"/>
                </a:moveTo>
                <a:lnTo>
                  <a:pt x="53" y="0"/>
                </a:lnTo>
                <a:lnTo>
                  <a:pt x="67" y="0"/>
                </a:lnTo>
                <a:moveTo>
                  <a:pt x="107" y="0"/>
                </a:moveTo>
                <a:lnTo>
                  <a:pt x="107" y="0"/>
                </a:lnTo>
                <a:lnTo>
                  <a:pt x="120" y="0"/>
                </a:lnTo>
                <a:moveTo>
                  <a:pt x="160" y="0"/>
                </a:moveTo>
                <a:lnTo>
                  <a:pt x="160" y="0"/>
                </a:lnTo>
                <a:lnTo>
                  <a:pt x="173" y="0"/>
                </a:lnTo>
                <a:moveTo>
                  <a:pt x="213" y="0"/>
                </a:moveTo>
                <a:lnTo>
                  <a:pt x="213" y="0"/>
                </a:lnTo>
                <a:lnTo>
                  <a:pt x="227" y="0"/>
                </a:lnTo>
                <a:moveTo>
                  <a:pt x="267" y="0"/>
                </a:moveTo>
                <a:lnTo>
                  <a:pt x="267" y="0"/>
                </a:lnTo>
                <a:lnTo>
                  <a:pt x="280" y="0"/>
                </a:lnTo>
                <a:moveTo>
                  <a:pt x="320" y="0"/>
                </a:moveTo>
                <a:lnTo>
                  <a:pt x="320" y="0"/>
                </a:lnTo>
                <a:lnTo>
                  <a:pt x="334" y="0"/>
                </a:lnTo>
                <a:moveTo>
                  <a:pt x="374" y="0"/>
                </a:moveTo>
                <a:lnTo>
                  <a:pt x="374" y="0"/>
                </a:lnTo>
                <a:lnTo>
                  <a:pt x="387" y="0"/>
                </a:lnTo>
                <a:moveTo>
                  <a:pt x="427" y="0"/>
                </a:moveTo>
                <a:lnTo>
                  <a:pt x="427" y="0"/>
                </a:lnTo>
                <a:lnTo>
                  <a:pt x="440" y="0"/>
                </a:lnTo>
                <a:moveTo>
                  <a:pt x="480" y="0"/>
                </a:moveTo>
                <a:lnTo>
                  <a:pt x="480" y="0"/>
                </a:lnTo>
                <a:lnTo>
                  <a:pt x="494" y="0"/>
                </a:lnTo>
                <a:moveTo>
                  <a:pt x="534" y="0"/>
                </a:moveTo>
                <a:lnTo>
                  <a:pt x="534" y="0"/>
                </a:lnTo>
                <a:lnTo>
                  <a:pt x="547" y="0"/>
                </a:lnTo>
                <a:moveTo>
                  <a:pt x="587" y="0"/>
                </a:moveTo>
                <a:lnTo>
                  <a:pt x="587" y="0"/>
                </a:lnTo>
                <a:lnTo>
                  <a:pt x="600" y="0"/>
                </a:lnTo>
                <a:moveTo>
                  <a:pt x="640" y="0"/>
                </a:moveTo>
                <a:lnTo>
                  <a:pt x="640" y="0"/>
                </a:lnTo>
                <a:lnTo>
                  <a:pt x="654" y="0"/>
                </a:lnTo>
                <a:moveTo>
                  <a:pt x="694" y="0"/>
                </a:moveTo>
                <a:lnTo>
                  <a:pt x="694" y="0"/>
                </a:lnTo>
                <a:lnTo>
                  <a:pt x="707" y="0"/>
                </a:lnTo>
                <a:moveTo>
                  <a:pt x="747" y="0"/>
                </a:moveTo>
                <a:lnTo>
                  <a:pt x="747" y="0"/>
                </a:lnTo>
                <a:lnTo>
                  <a:pt x="760" y="0"/>
                </a:lnTo>
                <a:moveTo>
                  <a:pt x="800" y="0"/>
                </a:moveTo>
                <a:lnTo>
                  <a:pt x="800" y="0"/>
                </a:lnTo>
                <a:lnTo>
                  <a:pt x="814" y="0"/>
                </a:lnTo>
                <a:moveTo>
                  <a:pt x="854" y="0"/>
                </a:moveTo>
                <a:lnTo>
                  <a:pt x="854" y="0"/>
                </a:lnTo>
                <a:lnTo>
                  <a:pt x="867" y="0"/>
                </a:lnTo>
                <a:moveTo>
                  <a:pt x="907" y="0"/>
                </a:moveTo>
                <a:lnTo>
                  <a:pt x="907" y="0"/>
                </a:lnTo>
                <a:lnTo>
                  <a:pt x="920" y="0"/>
                </a:lnTo>
                <a:moveTo>
                  <a:pt x="960" y="0"/>
                </a:moveTo>
                <a:lnTo>
                  <a:pt x="960" y="0"/>
                </a:lnTo>
                <a:lnTo>
                  <a:pt x="974" y="0"/>
                </a:lnTo>
                <a:moveTo>
                  <a:pt x="1014" y="0"/>
                </a:moveTo>
                <a:lnTo>
                  <a:pt x="1014" y="0"/>
                </a:lnTo>
                <a:lnTo>
                  <a:pt x="1027" y="0"/>
                </a:lnTo>
                <a:moveTo>
                  <a:pt x="1067" y="0"/>
                </a:moveTo>
                <a:lnTo>
                  <a:pt x="1067" y="0"/>
                </a:lnTo>
                <a:lnTo>
                  <a:pt x="1080" y="0"/>
                </a:lnTo>
                <a:moveTo>
                  <a:pt x="1121" y="0"/>
                </a:moveTo>
                <a:lnTo>
                  <a:pt x="1121" y="0"/>
                </a:lnTo>
                <a:lnTo>
                  <a:pt x="1134" y="0"/>
                </a:lnTo>
                <a:moveTo>
                  <a:pt x="1174" y="0"/>
                </a:moveTo>
                <a:lnTo>
                  <a:pt x="1174" y="0"/>
                </a:lnTo>
                <a:lnTo>
                  <a:pt x="1187" y="0"/>
                </a:lnTo>
                <a:moveTo>
                  <a:pt x="1227" y="0"/>
                </a:moveTo>
                <a:lnTo>
                  <a:pt x="1227" y="0"/>
                </a:lnTo>
                <a:lnTo>
                  <a:pt x="1241" y="0"/>
                </a:lnTo>
                <a:moveTo>
                  <a:pt x="1281" y="0"/>
                </a:moveTo>
                <a:lnTo>
                  <a:pt x="1281" y="0"/>
                </a:lnTo>
                <a:lnTo>
                  <a:pt x="1294" y="0"/>
                </a:lnTo>
                <a:moveTo>
                  <a:pt x="1334" y="0"/>
                </a:moveTo>
                <a:lnTo>
                  <a:pt x="1334" y="0"/>
                </a:lnTo>
                <a:lnTo>
                  <a:pt x="1347" y="0"/>
                </a:lnTo>
                <a:moveTo>
                  <a:pt x="1387" y="0"/>
                </a:moveTo>
                <a:lnTo>
                  <a:pt x="1387" y="0"/>
                </a:lnTo>
                <a:lnTo>
                  <a:pt x="1401" y="0"/>
                </a:lnTo>
                <a:moveTo>
                  <a:pt x="1441" y="0"/>
                </a:moveTo>
                <a:lnTo>
                  <a:pt x="1441" y="0"/>
                </a:lnTo>
                <a:lnTo>
                  <a:pt x="1454" y="0"/>
                </a:lnTo>
                <a:moveTo>
                  <a:pt x="1494" y="0"/>
                </a:moveTo>
                <a:lnTo>
                  <a:pt x="1494" y="0"/>
                </a:lnTo>
                <a:lnTo>
                  <a:pt x="1507" y="0"/>
                </a:lnTo>
                <a:moveTo>
                  <a:pt x="1547" y="0"/>
                </a:moveTo>
                <a:lnTo>
                  <a:pt x="1547" y="0"/>
                </a:lnTo>
                <a:lnTo>
                  <a:pt x="1561" y="0"/>
                </a:lnTo>
                <a:moveTo>
                  <a:pt x="1601" y="0"/>
                </a:moveTo>
                <a:lnTo>
                  <a:pt x="1601" y="0"/>
                </a:lnTo>
                <a:lnTo>
                  <a:pt x="1614" y="0"/>
                </a:lnTo>
                <a:moveTo>
                  <a:pt x="1654" y="0"/>
                </a:moveTo>
                <a:lnTo>
                  <a:pt x="1654" y="0"/>
                </a:lnTo>
                <a:lnTo>
                  <a:pt x="1667" y="0"/>
                </a:lnTo>
                <a:moveTo>
                  <a:pt x="1707" y="0"/>
                </a:moveTo>
                <a:lnTo>
                  <a:pt x="1707" y="0"/>
                </a:lnTo>
                <a:lnTo>
                  <a:pt x="1721" y="0"/>
                </a:lnTo>
                <a:moveTo>
                  <a:pt x="1761" y="0"/>
                </a:moveTo>
                <a:lnTo>
                  <a:pt x="1761" y="0"/>
                </a:lnTo>
                <a:lnTo>
                  <a:pt x="1774" y="0"/>
                </a:lnTo>
                <a:moveTo>
                  <a:pt x="1814" y="0"/>
                </a:moveTo>
                <a:lnTo>
                  <a:pt x="1814" y="0"/>
                </a:lnTo>
                <a:lnTo>
                  <a:pt x="1827" y="0"/>
                </a:lnTo>
                <a:moveTo>
                  <a:pt x="1867" y="0"/>
                </a:moveTo>
                <a:lnTo>
                  <a:pt x="1867" y="0"/>
                </a:lnTo>
                <a:lnTo>
                  <a:pt x="1881" y="0"/>
                </a:lnTo>
                <a:moveTo>
                  <a:pt x="1921" y="0"/>
                </a:moveTo>
                <a:lnTo>
                  <a:pt x="1921" y="0"/>
                </a:lnTo>
                <a:lnTo>
                  <a:pt x="1934" y="0"/>
                </a:lnTo>
                <a:moveTo>
                  <a:pt x="1974" y="0"/>
                </a:moveTo>
                <a:lnTo>
                  <a:pt x="1974" y="0"/>
                </a:lnTo>
                <a:lnTo>
                  <a:pt x="1988" y="0"/>
                </a:lnTo>
                <a:moveTo>
                  <a:pt x="2028" y="0"/>
                </a:moveTo>
                <a:lnTo>
                  <a:pt x="2028" y="0"/>
                </a:lnTo>
                <a:lnTo>
                  <a:pt x="2041" y="0"/>
                </a:lnTo>
                <a:moveTo>
                  <a:pt x="2081" y="0"/>
                </a:moveTo>
                <a:lnTo>
                  <a:pt x="2081" y="0"/>
                </a:lnTo>
                <a:lnTo>
                  <a:pt x="2094" y="0"/>
                </a:lnTo>
                <a:moveTo>
                  <a:pt x="2134" y="0"/>
                </a:moveTo>
                <a:lnTo>
                  <a:pt x="2134" y="0"/>
                </a:lnTo>
                <a:lnTo>
                  <a:pt x="2148" y="0"/>
                </a:lnTo>
                <a:moveTo>
                  <a:pt x="2188" y="0"/>
                </a:moveTo>
                <a:lnTo>
                  <a:pt x="2188" y="0"/>
                </a:lnTo>
                <a:lnTo>
                  <a:pt x="2201" y="0"/>
                </a:lnTo>
                <a:moveTo>
                  <a:pt x="2241" y="0"/>
                </a:moveTo>
                <a:lnTo>
                  <a:pt x="2241" y="0"/>
                </a:lnTo>
                <a:lnTo>
                  <a:pt x="2254" y="0"/>
                </a:lnTo>
                <a:moveTo>
                  <a:pt x="2294" y="0"/>
                </a:moveTo>
                <a:lnTo>
                  <a:pt x="2294" y="0"/>
                </a:lnTo>
                <a:lnTo>
                  <a:pt x="2308" y="0"/>
                </a:lnTo>
                <a:moveTo>
                  <a:pt x="2348" y="0"/>
                </a:moveTo>
                <a:lnTo>
                  <a:pt x="2348" y="0"/>
                </a:lnTo>
                <a:lnTo>
                  <a:pt x="2361" y="0"/>
                </a:lnTo>
                <a:moveTo>
                  <a:pt x="2401" y="0"/>
                </a:moveTo>
                <a:lnTo>
                  <a:pt x="2401" y="0"/>
                </a:lnTo>
                <a:lnTo>
                  <a:pt x="2414" y="0"/>
                </a:lnTo>
                <a:moveTo>
                  <a:pt x="2454" y="0"/>
                </a:moveTo>
                <a:lnTo>
                  <a:pt x="2454" y="0"/>
                </a:lnTo>
                <a:lnTo>
                  <a:pt x="2468" y="0"/>
                </a:lnTo>
                <a:moveTo>
                  <a:pt x="2508" y="0"/>
                </a:moveTo>
                <a:lnTo>
                  <a:pt x="2508" y="0"/>
                </a:lnTo>
                <a:lnTo>
                  <a:pt x="2521" y="0"/>
                </a:lnTo>
                <a:moveTo>
                  <a:pt x="2561" y="0"/>
                </a:moveTo>
                <a:lnTo>
                  <a:pt x="2561" y="0"/>
                </a:lnTo>
                <a:lnTo>
                  <a:pt x="2574" y="0"/>
                </a:lnTo>
                <a:moveTo>
                  <a:pt x="2614" y="0"/>
                </a:moveTo>
                <a:lnTo>
                  <a:pt x="2614" y="0"/>
                </a:lnTo>
                <a:lnTo>
                  <a:pt x="2628" y="0"/>
                </a:lnTo>
                <a:moveTo>
                  <a:pt x="2668" y="0"/>
                </a:moveTo>
                <a:lnTo>
                  <a:pt x="2668" y="0"/>
                </a:lnTo>
                <a:lnTo>
                  <a:pt x="2681" y="0"/>
                </a:lnTo>
                <a:moveTo>
                  <a:pt x="2721" y="0"/>
                </a:moveTo>
                <a:lnTo>
                  <a:pt x="2721" y="0"/>
                </a:lnTo>
                <a:lnTo>
                  <a:pt x="2735" y="0"/>
                </a:lnTo>
                <a:moveTo>
                  <a:pt x="2775" y="0"/>
                </a:moveTo>
                <a:lnTo>
                  <a:pt x="2775" y="0"/>
                </a:lnTo>
                <a:lnTo>
                  <a:pt x="2788" y="0"/>
                </a:lnTo>
                <a:moveTo>
                  <a:pt x="2828" y="0"/>
                </a:moveTo>
                <a:lnTo>
                  <a:pt x="2828" y="0"/>
                </a:lnTo>
                <a:lnTo>
                  <a:pt x="2841" y="0"/>
                </a:lnTo>
                <a:moveTo>
                  <a:pt x="2881" y="0"/>
                </a:moveTo>
                <a:lnTo>
                  <a:pt x="2881" y="0"/>
                </a:lnTo>
                <a:lnTo>
                  <a:pt x="2895" y="0"/>
                </a:lnTo>
                <a:moveTo>
                  <a:pt x="2935" y="0"/>
                </a:moveTo>
                <a:lnTo>
                  <a:pt x="2935" y="0"/>
                </a:lnTo>
                <a:lnTo>
                  <a:pt x="2948" y="0"/>
                </a:lnTo>
                <a:moveTo>
                  <a:pt x="2988" y="0"/>
                </a:moveTo>
                <a:lnTo>
                  <a:pt x="2988" y="0"/>
                </a:lnTo>
                <a:lnTo>
                  <a:pt x="3001" y="0"/>
                </a:lnTo>
                <a:moveTo>
                  <a:pt x="3041" y="0"/>
                </a:moveTo>
                <a:lnTo>
                  <a:pt x="3041" y="0"/>
                </a:lnTo>
                <a:lnTo>
                  <a:pt x="3055" y="0"/>
                </a:lnTo>
                <a:moveTo>
                  <a:pt x="3095" y="0"/>
                </a:moveTo>
                <a:lnTo>
                  <a:pt x="3095" y="0"/>
                </a:lnTo>
                <a:lnTo>
                  <a:pt x="3108" y="0"/>
                </a:lnTo>
                <a:moveTo>
                  <a:pt x="3148" y="0"/>
                </a:moveTo>
                <a:lnTo>
                  <a:pt x="3148" y="0"/>
                </a:lnTo>
                <a:lnTo>
                  <a:pt x="3161" y="0"/>
                </a:lnTo>
                <a:moveTo>
                  <a:pt x="3201" y="0"/>
                </a:moveTo>
                <a:lnTo>
                  <a:pt x="3201" y="0"/>
                </a:lnTo>
                <a:lnTo>
                  <a:pt x="3215" y="0"/>
                </a:lnTo>
                <a:moveTo>
                  <a:pt x="3255" y="0"/>
                </a:moveTo>
                <a:lnTo>
                  <a:pt x="3255" y="0"/>
                </a:lnTo>
                <a:lnTo>
                  <a:pt x="3268" y="0"/>
                </a:lnTo>
                <a:moveTo>
                  <a:pt x="3308" y="0"/>
                </a:moveTo>
                <a:lnTo>
                  <a:pt x="3308" y="0"/>
                </a:lnTo>
                <a:lnTo>
                  <a:pt x="3321" y="0"/>
                </a:lnTo>
                <a:moveTo>
                  <a:pt x="3361" y="0"/>
                </a:moveTo>
                <a:lnTo>
                  <a:pt x="3361" y="0"/>
                </a:lnTo>
                <a:lnTo>
                  <a:pt x="3375" y="0"/>
                </a:lnTo>
                <a:moveTo>
                  <a:pt x="3415" y="0"/>
                </a:moveTo>
                <a:lnTo>
                  <a:pt x="3415" y="0"/>
                </a:lnTo>
                <a:lnTo>
                  <a:pt x="3428" y="0"/>
                </a:lnTo>
                <a:moveTo>
                  <a:pt x="3468" y="0"/>
                </a:moveTo>
                <a:lnTo>
                  <a:pt x="3468" y="0"/>
                </a:lnTo>
                <a:lnTo>
                  <a:pt x="3482" y="0"/>
                </a:lnTo>
                <a:moveTo>
                  <a:pt x="3522" y="0"/>
                </a:moveTo>
                <a:lnTo>
                  <a:pt x="3522" y="0"/>
                </a:lnTo>
                <a:lnTo>
                  <a:pt x="3535" y="0"/>
                </a:lnTo>
                <a:moveTo>
                  <a:pt x="3575" y="0"/>
                </a:moveTo>
                <a:lnTo>
                  <a:pt x="3575" y="0"/>
                </a:lnTo>
                <a:lnTo>
                  <a:pt x="3588" y="0"/>
                </a:lnTo>
                <a:moveTo>
                  <a:pt x="3628" y="0"/>
                </a:moveTo>
                <a:lnTo>
                  <a:pt x="3628" y="0"/>
                </a:lnTo>
                <a:lnTo>
                  <a:pt x="3642" y="0"/>
                </a:lnTo>
                <a:moveTo>
                  <a:pt x="3682" y="0"/>
                </a:moveTo>
                <a:lnTo>
                  <a:pt x="3682" y="0"/>
                </a:lnTo>
                <a:lnTo>
                  <a:pt x="3695" y="0"/>
                </a:lnTo>
                <a:moveTo>
                  <a:pt x="3735" y="0"/>
                </a:moveTo>
                <a:lnTo>
                  <a:pt x="3735" y="0"/>
                </a:lnTo>
                <a:lnTo>
                  <a:pt x="3748" y="0"/>
                </a:lnTo>
                <a:moveTo>
                  <a:pt x="3788" y="0"/>
                </a:moveTo>
                <a:lnTo>
                  <a:pt x="3788" y="0"/>
                </a:lnTo>
                <a:lnTo>
                  <a:pt x="3802" y="0"/>
                </a:lnTo>
                <a:moveTo>
                  <a:pt x="3842" y="0"/>
                </a:moveTo>
                <a:lnTo>
                  <a:pt x="3842" y="0"/>
                </a:lnTo>
                <a:lnTo>
                  <a:pt x="3855" y="0"/>
                </a:lnTo>
                <a:moveTo>
                  <a:pt x="3895" y="0"/>
                </a:moveTo>
                <a:lnTo>
                  <a:pt x="3895" y="0"/>
                </a:lnTo>
                <a:lnTo>
                  <a:pt x="3908" y="0"/>
                </a:lnTo>
                <a:moveTo>
                  <a:pt x="3948" y="0"/>
                </a:moveTo>
                <a:lnTo>
                  <a:pt x="3948" y="0"/>
                </a:lnTo>
                <a:lnTo>
                  <a:pt x="3962" y="0"/>
                </a:lnTo>
                <a:moveTo>
                  <a:pt x="4002" y="0"/>
                </a:moveTo>
                <a:lnTo>
                  <a:pt x="4002" y="0"/>
                </a:lnTo>
                <a:lnTo>
                  <a:pt x="4015" y="0"/>
                </a:lnTo>
                <a:moveTo>
                  <a:pt x="4055" y="0"/>
                </a:moveTo>
                <a:lnTo>
                  <a:pt x="4055" y="0"/>
                </a:lnTo>
                <a:lnTo>
                  <a:pt x="4068" y="0"/>
                </a:lnTo>
                <a:moveTo>
                  <a:pt x="4108" y="0"/>
                </a:moveTo>
                <a:lnTo>
                  <a:pt x="4108" y="0"/>
                </a:lnTo>
                <a:lnTo>
                  <a:pt x="4122" y="0"/>
                </a:lnTo>
                <a:moveTo>
                  <a:pt x="4162" y="0"/>
                </a:moveTo>
                <a:lnTo>
                  <a:pt x="4162" y="0"/>
                </a:lnTo>
                <a:lnTo>
                  <a:pt x="4175" y="0"/>
                </a:lnTo>
                <a:moveTo>
                  <a:pt x="4215" y="0"/>
                </a:moveTo>
                <a:lnTo>
                  <a:pt x="4215" y="0"/>
                </a:lnTo>
                <a:lnTo>
                  <a:pt x="4228" y="0"/>
                </a:lnTo>
                <a:moveTo>
                  <a:pt x="4269" y="0"/>
                </a:moveTo>
                <a:lnTo>
                  <a:pt x="4269" y="0"/>
                </a:lnTo>
                <a:lnTo>
                  <a:pt x="4282" y="0"/>
                </a:lnTo>
                <a:moveTo>
                  <a:pt x="4322" y="0"/>
                </a:moveTo>
                <a:lnTo>
                  <a:pt x="4322" y="0"/>
                </a:lnTo>
                <a:lnTo>
                  <a:pt x="4335" y="0"/>
                </a:lnTo>
                <a:moveTo>
                  <a:pt x="4375" y="0"/>
                </a:moveTo>
                <a:lnTo>
                  <a:pt x="4375" y="0"/>
                </a:lnTo>
                <a:lnTo>
                  <a:pt x="4389" y="0"/>
                </a:lnTo>
                <a:moveTo>
                  <a:pt x="4429" y="0"/>
                </a:moveTo>
                <a:lnTo>
                  <a:pt x="4429" y="0"/>
                </a:lnTo>
                <a:lnTo>
                  <a:pt x="4442" y="0"/>
                </a:lnTo>
                <a:moveTo>
                  <a:pt x="4482" y="0"/>
                </a:moveTo>
                <a:lnTo>
                  <a:pt x="4482" y="0"/>
                </a:lnTo>
                <a:lnTo>
                  <a:pt x="4495" y="0"/>
                </a:lnTo>
                <a:moveTo>
                  <a:pt x="4535" y="0"/>
                </a:moveTo>
                <a:lnTo>
                  <a:pt x="4535" y="0"/>
                </a:lnTo>
                <a:lnTo>
                  <a:pt x="4549" y="0"/>
                </a:lnTo>
                <a:moveTo>
                  <a:pt x="4589" y="0"/>
                </a:moveTo>
                <a:lnTo>
                  <a:pt x="4589" y="0"/>
                </a:lnTo>
                <a:lnTo>
                  <a:pt x="4602" y="0"/>
                </a:lnTo>
                <a:moveTo>
                  <a:pt x="4642" y="0"/>
                </a:moveTo>
                <a:lnTo>
                  <a:pt x="4642" y="0"/>
                </a:lnTo>
                <a:lnTo>
                  <a:pt x="4655" y="0"/>
                </a:lnTo>
                <a:moveTo>
                  <a:pt x="4695" y="0"/>
                </a:moveTo>
                <a:lnTo>
                  <a:pt x="4695" y="0"/>
                </a:lnTo>
                <a:lnTo>
                  <a:pt x="4709" y="0"/>
                </a:lnTo>
                <a:moveTo>
                  <a:pt x="4749" y="0"/>
                </a:moveTo>
                <a:lnTo>
                  <a:pt x="4749" y="0"/>
                </a:lnTo>
                <a:lnTo>
                  <a:pt x="4762" y="0"/>
                </a:lnTo>
              </a:path>
            </a:pathLst>
          </a:custGeom>
          <a:noFill/>
          <a:ln w="28575" cap="rnd">
            <a:solidFill>
              <a:srgbClr val="D3D3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6" name="Freeform 96">
            <a:extLst>
              <a:ext uri="{FF2B5EF4-FFF2-40B4-BE49-F238E27FC236}">
                <a16:creationId xmlns:a16="http://schemas.microsoft.com/office/drawing/2014/main" id="{7F77F48E-3E54-0944-9C42-A5E388E9A3E6}"/>
              </a:ext>
            </a:extLst>
          </p:cNvPr>
          <p:cNvSpPr>
            <a:spLocks/>
          </p:cNvSpPr>
          <p:nvPr/>
        </p:nvSpPr>
        <p:spPr bwMode="auto">
          <a:xfrm>
            <a:off x="3744669" y="3962059"/>
            <a:ext cx="0" cy="560387"/>
          </a:xfrm>
          <a:custGeom>
            <a:avLst/>
            <a:gdLst>
              <a:gd name="T0" fmla="*/ 5 h 653"/>
              <a:gd name="T1" fmla="*/ 5 h 653"/>
              <a:gd name="T2" fmla="*/ 0 h 653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653">
                <a:moveTo>
                  <a:pt x="0" y="653"/>
                </a:moveTo>
                <a:lnTo>
                  <a:pt x="0" y="653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7" name="Rectangle 98">
            <a:extLst>
              <a:ext uri="{FF2B5EF4-FFF2-40B4-BE49-F238E27FC236}">
                <a16:creationId xmlns:a16="http://schemas.microsoft.com/office/drawing/2014/main" id="{2E1967F8-B89D-D64D-B601-EFF3A0CF9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306" y="4393859"/>
            <a:ext cx="2159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100" baseline="0" dirty="0">
                <a:solidFill>
                  <a:srgbClr val="000000"/>
                </a:solidFill>
                <a:latin typeface="Arial" panose="020B0604020202020204" pitchFamily="34" charset="0"/>
              </a:rPr>
              <a:t>+1</a:t>
            </a:r>
            <a:endParaRPr lang="nl-BE" altLang="nl-BE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Rectangle 99">
            <a:extLst>
              <a:ext uri="{FF2B5EF4-FFF2-40B4-BE49-F238E27FC236}">
                <a16:creationId xmlns:a16="http://schemas.microsoft.com/office/drawing/2014/main" id="{198446B8-902B-4644-A492-CA1EFE455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219" y="4152559"/>
            <a:ext cx="14287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100" baseline="0">
                <a:solidFill>
                  <a:srgbClr val="000000"/>
                </a:solidFill>
                <a:latin typeface="Arial" panose="020B0604020202020204" pitchFamily="34" charset="0"/>
              </a:rPr>
              <a:t>Slope (=hellingsgraad)</a:t>
            </a: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Rectangle 10">
            <a:extLst>
              <a:ext uri="{FF2B5EF4-FFF2-40B4-BE49-F238E27FC236}">
                <a16:creationId xmlns:a16="http://schemas.microsoft.com/office/drawing/2014/main" id="{6660B1F2-E00E-704F-9D92-D9C0A56B0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733" y="3115006"/>
            <a:ext cx="439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nl-BE" altLang="nl-BE" sz="2400" baseline="0" dirty="0"/>
              <a:t> = 	intercept + slope * </a:t>
            </a:r>
            <a:r>
              <a:rPr lang="nl-BE" altLang="nl-BE" sz="2400" b="1" baseline="0" dirty="0">
                <a:solidFill>
                  <a:srgbClr val="7E002F"/>
                </a:solidFill>
              </a:rPr>
              <a:t>X</a:t>
            </a:r>
            <a:endParaRPr lang="nl-BE" altLang="nl-BE" sz="2400" baseline="0" dirty="0"/>
          </a:p>
        </p:txBody>
      </p:sp>
      <p:sp>
        <p:nvSpPr>
          <p:cNvPr id="103" name="Rectangle 10">
            <a:extLst>
              <a:ext uri="{FF2B5EF4-FFF2-40B4-BE49-F238E27FC236}">
                <a16:creationId xmlns:a16="http://schemas.microsoft.com/office/drawing/2014/main" id="{0042DBFA-C2BB-CF49-97CA-8FB4126C6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745" y="3703968"/>
            <a:ext cx="439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nl-BE" altLang="nl-BE" sz="2400" baseline="0" dirty="0"/>
              <a:t> = 	     5       +   2    * </a:t>
            </a:r>
            <a:r>
              <a:rPr lang="nl-BE" altLang="nl-BE" sz="2400" b="1" baseline="0" dirty="0">
                <a:solidFill>
                  <a:srgbClr val="7E002F"/>
                </a:solidFill>
              </a:rPr>
              <a:t>X</a:t>
            </a:r>
            <a:endParaRPr lang="nl-BE" altLang="nl-BE" sz="2400" baseline="0" dirty="0"/>
          </a:p>
        </p:txBody>
      </p:sp>
      <p:sp>
        <p:nvSpPr>
          <p:cNvPr id="104" name="Rechthoek 103">
            <a:extLst>
              <a:ext uri="{FF2B5EF4-FFF2-40B4-BE49-F238E27FC236}">
                <a16:creationId xmlns:a16="http://schemas.microsoft.com/office/drawing/2014/main" id="{E0D6015F-DDE1-8D42-B351-B9FC8DB0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05" y="3770313"/>
            <a:ext cx="5048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04AA3414-76DD-CF42-B180-BB7A058CA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42" y="3719513"/>
            <a:ext cx="503238" cy="561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96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BCFAD-F051-DB4F-B3CE-614E367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Functies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996C30-E5C8-0A45-A822-D812A164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35</a:t>
            </a:fld>
            <a:endParaRPr lang="nl-BE" dirty="0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3BD53ADB-78CC-9042-8CBB-43C650E95A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7238" y="1525125"/>
            <a:ext cx="5114925" cy="5148262"/>
            <a:chOff x="-6" y="821"/>
            <a:chExt cx="3222" cy="3243"/>
          </a:xfrm>
        </p:grpSpPr>
        <p:sp>
          <p:nvSpPr>
            <p:cNvPr id="12" name="AutoShape 18">
              <a:extLst>
                <a:ext uri="{FF2B5EF4-FFF2-40B4-BE49-F238E27FC236}">
                  <a16:creationId xmlns:a16="http://schemas.microsoft.com/office/drawing/2014/main" id="{91A0AC22-1585-6B4E-BF9E-2BE0CB3046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821"/>
              <a:ext cx="3012" cy="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0B368955-C80B-7242-8489-0D406E0C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2578" cy="0"/>
            </a:xfrm>
            <a:custGeom>
              <a:avLst/>
              <a:gdLst>
                <a:gd name="T0" fmla="*/ 0 w 4769"/>
                <a:gd name="T1" fmla="*/ 0 w 4769"/>
                <a:gd name="T2" fmla="*/ 35 w 476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769">
                  <a:moveTo>
                    <a:pt x="0" y="0"/>
                  </a:moveTo>
                  <a:lnTo>
                    <a:pt x="0" y="0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07A0A67B-4336-C949-B060-BB08AEE6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DB97CB23-7C6F-8741-8F0B-71D011646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10F5BB3E-7DDC-E14C-89A7-8F616609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501AF052-A3D7-C448-854D-8865E120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C6F75644-483B-7342-9660-738836AE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E857FE2F-A214-B84D-B78E-65DB017DF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3591"/>
              <a:ext cx="0" cy="52"/>
            </a:xfrm>
            <a:custGeom>
              <a:avLst/>
              <a:gdLst>
                <a:gd name="T0" fmla="*/ 0 h 96"/>
                <a:gd name="T1" fmla="*/ 0 h 96"/>
                <a:gd name="T2" fmla="*/ 1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4BAB7DD-6542-B449-91DB-06CFCEFC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B64C18D0-50F1-154B-9E31-D27D66537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2828866-CD9F-D540-AB98-E1E0B9F30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17970544-35AC-E24D-8FBC-67705D510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C75B4680-081B-2F45-9673-31B1AE896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32">
              <a:extLst>
                <a:ext uri="{FF2B5EF4-FFF2-40B4-BE49-F238E27FC236}">
                  <a16:creationId xmlns:a16="http://schemas.microsoft.com/office/drawing/2014/main" id="{474028CC-5AA5-4C42-A02E-0BB16CAE3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37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92A6705C-0EBC-9D4C-A9E8-879539B67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0" cy="2653"/>
            </a:xfrm>
            <a:custGeom>
              <a:avLst/>
              <a:gdLst>
                <a:gd name="T0" fmla="*/ 36 h 4902"/>
                <a:gd name="T1" fmla="*/ 36 h 4902"/>
                <a:gd name="T2" fmla="*/ 0 h 490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902">
                  <a:moveTo>
                    <a:pt x="0" y="4902"/>
                  </a:moveTo>
                  <a:lnTo>
                    <a:pt x="0" y="490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7C0C8688-E4F0-D04A-AD01-43269298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59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70A39DAB-2D65-2C49-9879-0B6BC4F0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41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C259EFA-5F7D-6C4B-981B-234864B1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2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B315E356-0A01-764A-B8C9-0BD6C2F4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3061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E6623F3F-F6A1-9543-ACB9-98961F646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88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B86C5BBB-A129-4147-B384-6486A7D8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70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02A26B77-A209-1447-92F9-CFDAC67F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53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9904633C-0B0B-3D4D-ADEB-15064CDA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354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4CD82AD7-CDFB-7147-97D6-8806F285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177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433E4AC6-10F9-4E4F-AC6A-AFFEAAC5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000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A5956FDC-F51B-8248-BCF8-2298387F7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823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7D359244-3310-5248-B120-F03908EBA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646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D455EF0B-0025-9343-BC95-C933C652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469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6F4E9E10-2345-8741-8FB5-DCD1B9F02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292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EFC142E8-79C9-EA4C-819A-C90C62BEA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115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A60461DA-B9A8-E945-A40A-F771C172B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938"/>
              <a:ext cx="52" cy="0"/>
            </a:xfrm>
            <a:custGeom>
              <a:avLst/>
              <a:gdLst>
                <a:gd name="T0" fmla="*/ 1 w 96"/>
                <a:gd name="T1" fmla="*/ 1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Rectangle 50">
              <a:extLst>
                <a:ext uri="{FF2B5EF4-FFF2-40B4-BE49-F238E27FC236}">
                  <a16:creationId xmlns:a16="http://schemas.microsoft.com/office/drawing/2014/main" id="{7ED024C0-529D-6041-B98D-F610B7B78E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5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Rectangle 51">
              <a:extLst>
                <a:ext uri="{FF2B5EF4-FFF2-40B4-BE49-F238E27FC236}">
                  <a16:creationId xmlns:a16="http://schemas.microsoft.com/office/drawing/2014/main" id="{21BBA9C8-770D-B24A-92F8-5659F1C91A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3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Rectangle 52">
              <a:extLst>
                <a:ext uri="{FF2B5EF4-FFF2-40B4-BE49-F238E27FC236}">
                  <a16:creationId xmlns:a16="http://schemas.microsoft.com/office/drawing/2014/main" id="{1DD469D8-2F02-904A-B633-2A4D044DA6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315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Rectangle 53">
              <a:extLst>
                <a:ext uri="{FF2B5EF4-FFF2-40B4-BE49-F238E27FC236}">
                  <a16:creationId xmlns:a16="http://schemas.microsoft.com/office/drawing/2014/main" id="{14F4846F-1C72-4447-BE68-82456DC7A4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98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Rectangle 54">
              <a:extLst>
                <a:ext uri="{FF2B5EF4-FFF2-40B4-BE49-F238E27FC236}">
                  <a16:creationId xmlns:a16="http://schemas.microsoft.com/office/drawing/2014/main" id="{FEE46DF8-0E04-DA41-BF66-B002E41D0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80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Rectangle 55">
              <a:extLst>
                <a:ext uri="{FF2B5EF4-FFF2-40B4-BE49-F238E27FC236}">
                  <a16:creationId xmlns:a16="http://schemas.microsoft.com/office/drawing/2014/main" id="{BC724DAE-F704-9647-AE0A-3036312DD4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62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56">
              <a:extLst>
                <a:ext uri="{FF2B5EF4-FFF2-40B4-BE49-F238E27FC236}">
                  <a16:creationId xmlns:a16="http://schemas.microsoft.com/office/drawing/2014/main" id="{17755BF7-5175-3D4C-B5A8-D0A92A4933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45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57">
              <a:extLst>
                <a:ext uri="{FF2B5EF4-FFF2-40B4-BE49-F238E27FC236}">
                  <a16:creationId xmlns:a16="http://schemas.microsoft.com/office/drawing/2014/main" id="{ECCBA367-1A15-3547-A74F-E3E0469DFE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275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58">
              <a:extLst>
                <a:ext uri="{FF2B5EF4-FFF2-40B4-BE49-F238E27FC236}">
                  <a16:creationId xmlns:a16="http://schemas.microsoft.com/office/drawing/2014/main" id="{0AAAD7E4-A1C8-A24A-9896-903EA9F98D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209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1F284280-81A1-E944-86BE-8820353E9C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92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DA75AF3F-0D1E-E441-8199-6CA3D83B0E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68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1CCE8094-DD7E-F042-A797-08F8DDBE37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720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C6422EAD-2B29-4545-B17F-F652A2B29C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9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63">
              <a:extLst>
                <a:ext uri="{FF2B5EF4-FFF2-40B4-BE49-F238E27FC236}">
                  <a16:creationId xmlns:a16="http://schemas.microsoft.com/office/drawing/2014/main" id="{7E047B82-C385-2048-A46A-50FE5A4A3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54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B2F99816-E591-5040-A939-161A48927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41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65">
              <a:extLst>
                <a:ext uri="{FF2B5EF4-FFF2-40B4-BE49-F238E27FC236}">
                  <a16:creationId xmlns:a16="http://schemas.microsoft.com/office/drawing/2014/main" id="{85F89AEE-DC94-AE4F-AF8C-55DB935489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36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755CB1B1-857A-E041-89BB-5261C568B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237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Rectangle 67">
              <a:extLst>
                <a:ext uri="{FF2B5EF4-FFF2-40B4-BE49-F238E27FC236}">
                  <a16:creationId xmlns:a16="http://schemas.microsoft.com/office/drawing/2014/main" id="{109BC590-53CA-B24C-9A0B-C93AFC659A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189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Rectangle 68">
              <a:extLst>
                <a:ext uri="{FF2B5EF4-FFF2-40B4-BE49-F238E27FC236}">
                  <a16:creationId xmlns:a16="http://schemas.microsoft.com/office/drawing/2014/main" id="{FFEA413A-5845-C94F-B9F3-D1BB1EB19A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61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Rectangle 69">
              <a:extLst>
                <a:ext uri="{FF2B5EF4-FFF2-40B4-BE49-F238E27FC236}">
                  <a16:creationId xmlns:a16="http://schemas.microsoft.com/office/drawing/2014/main" id="{09AD785E-45A0-9047-B906-84774E350D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8" y="1013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" name="Rectangle 70">
              <a:extLst>
                <a:ext uri="{FF2B5EF4-FFF2-40B4-BE49-F238E27FC236}">
                  <a16:creationId xmlns:a16="http://schemas.microsoft.com/office/drawing/2014/main" id="{025A0409-0749-5A43-92AE-657135440E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84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Rectangle 71">
              <a:extLst>
                <a:ext uri="{FF2B5EF4-FFF2-40B4-BE49-F238E27FC236}">
                  <a16:creationId xmlns:a16="http://schemas.microsoft.com/office/drawing/2014/main" id="{06717DDB-6FD2-C048-8562-A33AF5E650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7" y="83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l-BE" altLang="nl-BE" sz="11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A170345A-76F3-CD4F-9251-8F822713C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2653"/>
            </a:xfrm>
            <a:custGeom>
              <a:avLst/>
              <a:gdLst>
                <a:gd name="T0" fmla="*/ 0 w 4769"/>
                <a:gd name="T1" fmla="*/ 36 h 4902"/>
                <a:gd name="T2" fmla="*/ 0 w 4769"/>
                <a:gd name="T3" fmla="*/ 36 h 4902"/>
                <a:gd name="T4" fmla="*/ 35 w 4769"/>
                <a:gd name="T5" fmla="*/ 36 h 4902"/>
                <a:gd name="T6" fmla="*/ 35 w 4769"/>
                <a:gd name="T7" fmla="*/ 0 h 4902"/>
                <a:gd name="T8" fmla="*/ 0 w 4769"/>
                <a:gd name="T9" fmla="*/ 0 h 4902"/>
                <a:gd name="T10" fmla="*/ 0 w 4769"/>
                <a:gd name="T11" fmla="*/ 36 h 49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9" h="4902">
                  <a:moveTo>
                    <a:pt x="0" y="4902"/>
                  </a:moveTo>
                  <a:lnTo>
                    <a:pt x="0" y="4902"/>
                  </a:lnTo>
                  <a:lnTo>
                    <a:pt x="4769" y="4902"/>
                  </a:lnTo>
                  <a:lnTo>
                    <a:pt x="4769" y="0"/>
                  </a:lnTo>
                  <a:lnTo>
                    <a:pt x="0" y="0"/>
                  </a:lnTo>
                  <a:lnTo>
                    <a:pt x="0" y="4902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6" name="Rectangle 73">
              <a:extLst>
                <a:ext uri="{FF2B5EF4-FFF2-40B4-BE49-F238E27FC236}">
                  <a16:creationId xmlns:a16="http://schemas.microsoft.com/office/drawing/2014/main" id="{3A34890D-B949-A443-9AE5-FFB4AB123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3909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Rectangle 74">
              <a:extLst>
                <a:ext uri="{FF2B5EF4-FFF2-40B4-BE49-F238E27FC236}">
                  <a16:creationId xmlns:a16="http://schemas.microsoft.com/office/drawing/2014/main" id="{7867A554-28A8-1B47-8A58-8549CB2ED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2" y="2168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4614047A-6194-F940-B02F-E53BC4460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BD4A557B-B487-664E-AD18-94367A9FD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751695A8-0407-3744-B1A0-C1F60BC18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7AA44180-1171-3C4E-8DB5-B53220DD2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6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DCD854CB-3E52-544F-A60D-3F6456CFD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4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6819A093-0247-3746-9087-F64E5D0B7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782E605E-8770-C344-822E-CFE269888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9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D14CBAEC-ED90-4D41-AE8D-93B3E53B8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0662CA86-4A1A-6248-83A1-AFFFC7AAB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5" y="959"/>
              <a:ext cx="0" cy="2632"/>
            </a:xfrm>
            <a:custGeom>
              <a:avLst/>
              <a:gdLst>
                <a:gd name="T0" fmla="*/ 35 h 4863"/>
                <a:gd name="T1" fmla="*/ 35 h 4863"/>
                <a:gd name="T2" fmla="*/ 34 h 4863"/>
                <a:gd name="T3" fmla="*/ 34 h 4863"/>
                <a:gd name="T4" fmla="*/ 32 h 4863"/>
                <a:gd name="T5" fmla="*/ 32 h 4863"/>
                <a:gd name="T6" fmla="*/ 31 h 4863"/>
                <a:gd name="T7" fmla="*/ 31 h 4863"/>
                <a:gd name="T8" fmla="*/ 30 h 4863"/>
                <a:gd name="T9" fmla="*/ 30 h 4863"/>
                <a:gd name="T10" fmla="*/ 29 h 4863"/>
                <a:gd name="T11" fmla="*/ 28 h 4863"/>
                <a:gd name="T12" fmla="*/ 28 h 4863"/>
                <a:gd name="T13" fmla="*/ 27 h 4863"/>
                <a:gd name="T14" fmla="*/ 27 h 4863"/>
                <a:gd name="T15" fmla="*/ 26 h 4863"/>
                <a:gd name="T16" fmla="*/ 24 h 4863"/>
                <a:gd name="T17" fmla="*/ 24 h 4863"/>
                <a:gd name="T18" fmla="*/ 24 h 4863"/>
                <a:gd name="T19" fmla="*/ 23 h 4863"/>
                <a:gd name="T20" fmla="*/ 22 h 4863"/>
                <a:gd name="T21" fmla="*/ 22 h 4863"/>
                <a:gd name="T22" fmla="*/ 21 h 4863"/>
                <a:gd name="T23" fmla="*/ 21 h 4863"/>
                <a:gd name="T24" fmla="*/ 19 h 4863"/>
                <a:gd name="T25" fmla="*/ 19 h 4863"/>
                <a:gd name="T26" fmla="*/ 18 h 4863"/>
                <a:gd name="T27" fmla="*/ 18 h 4863"/>
                <a:gd name="T28" fmla="*/ 17 h 4863"/>
                <a:gd name="T29" fmla="*/ 16 h 4863"/>
                <a:gd name="T30" fmla="*/ 16 h 4863"/>
                <a:gd name="T31" fmla="*/ 15 h 4863"/>
                <a:gd name="T32" fmla="*/ 15 h 4863"/>
                <a:gd name="T33" fmla="*/ 14 h 4863"/>
                <a:gd name="T34" fmla="*/ 13 h 4863"/>
                <a:gd name="T35" fmla="*/ 12 h 4863"/>
                <a:gd name="T36" fmla="*/ 12 h 4863"/>
                <a:gd name="T37" fmla="*/ 11 h 4863"/>
                <a:gd name="T38" fmla="*/ 10 h 4863"/>
                <a:gd name="T39" fmla="*/ 10 h 4863"/>
                <a:gd name="T40" fmla="*/ 9 h 4863"/>
                <a:gd name="T41" fmla="*/ 9 h 4863"/>
                <a:gd name="T42" fmla="*/ 8 h 4863"/>
                <a:gd name="T43" fmla="*/ 7 h 4863"/>
                <a:gd name="T44" fmla="*/ 6 h 4863"/>
                <a:gd name="T45" fmla="*/ 6 h 4863"/>
                <a:gd name="T46" fmla="*/ 5 h 4863"/>
                <a:gd name="T47" fmla="*/ 5 h 4863"/>
                <a:gd name="T48" fmla="*/ 4 h 4863"/>
                <a:gd name="T49" fmla="*/ 3 h 4863"/>
                <a:gd name="T50" fmla="*/ 3 h 4863"/>
                <a:gd name="T51" fmla="*/ 2 h 4863"/>
                <a:gd name="T52" fmla="*/ 1 h 4863"/>
                <a:gd name="T53" fmla="*/ 1 h 4863"/>
                <a:gd name="T54" fmla="*/ 1 h 4863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</a:gdLst>
              <a:ahLst/>
              <a:cxnLst>
                <a:cxn ang="T55">
                  <a:pos x="0" y="T0"/>
                </a:cxn>
                <a:cxn ang="T56">
                  <a:pos x="0" y="T1"/>
                </a:cxn>
                <a:cxn ang="T57">
                  <a:pos x="0" y="T2"/>
                </a:cxn>
                <a:cxn ang="T58">
                  <a:pos x="0" y="T3"/>
                </a:cxn>
                <a:cxn ang="T59">
                  <a:pos x="0" y="T4"/>
                </a:cxn>
                <a:cxn ang="T60">
                  <a:pos x="0" y="T5"/>
                </a:cxn>
                <a:cxn ang="T61">
                  <a:pos x="0" y="T6"/>
                </a:cxn>
                <a:cxn ang="T62">
                  <a:pos x="0" y="T7"/>
                </a:cxn>
                <a:cxn ang="T63">
                  <a:pos x="0" y="T8"/>
                </a:cxn>
                <a:cxn ang="T64">
                  <a:pos x="0" y="T9"/>
                </a:cxn>
                <a:cxn ang="T65">
                  <a:pos x="0" y="T10"/>
                </a:cxn>
                <a:cxn ang="T66">
                  <a:pos x="0" y="T11"/>
                </a:cxn>
                <a:cxn ang="T67">
                  <a:pos x="0" y="T12"/>
                </a:cxn>
                <a:cxn ang="T68">
                  <a:pos x="0" y="T13"/>
                </a:cxn>
                <a:cxn ang="T69">
                  <a:pos x="0" y="T14"/>
                </a:cxn>
                <a:cxn ang="T70">
                  <a:pos x="0" y="T15"/>
                </a:cxn>
                <a:cxn ang="T71">
                  <a:pos x="0" y="T16"/>
                </a:cxn>
                <a:cxn ang="T72">
                  <a:pos x="0" y="T17"/>
                </a:cxn>
                <a:cxn ang="T73">
                  <a:pos x="0" y="T18"/>
                </a:cxn>
                <a:cxn ang="T74">
                  <a:pos x="0" y="T19"/>
                </a:cxn>
                <a:cxn ang="T75">
                  <a:pos x="0" y="T20"/>
                </a:cxn>
                <a:cxn ang="T76">
                  <a:pos x="0" y="T21"/>
                </a:cxn>
                <a:cxn ang="T77">
                  <a:pos x="0" y="T22"/>
                </a:cxn>
                <a:cxn ang="T78">
                  <a:pos x="0" y="T23"/>
                </a:cxn>
                <a:cxn ang="T79">
                  <a:pos x="0" y="T24"/>
                </a:cxn>
                <a:cxn ang="T80">
                  <a:pos x="0" y="T25"/>
                </a:cxn>
                <a:cxn ang="T81">
                  <a:pos x="0" y="T26"/>
                </a:cxn>
                <a:cxn ang="T82">
                  <a:pos x="0" y="T27"/>
                </a:cxn>
                <a:cxn ang="T83">
                  <a:pos x="0" y="T28"/>
                </a:cxn>
                <a:cxn ang="T84">
                  <a:pos x="0" y="T29"/>
                </a:cxn>
                <a:cxn ang="T85">
                  <a:pos x="0" y="T30"/>
                </a:cxn>
                <a:cxn ang="T86">
                  <a:pos x="0" y="T31"/>
                </a:cxn>
                <a:cxn ang="T87">
                  <a:pos x="0" y="T32"/>
                </a:cxn>
                <a:cxn ang="T88">
                  <a:pos x="0" y="T33"/>
                </a:cxn>
                <a:cxn ang="T89">
                  <a:pos x="0" y="T34"/>
                </a:cxn>
                <a:cxn ang="T90">
                  <a:pos x="0" y="T35"/>
                </a:cxn>
                <a:cxn ang="T91">
                  <a:pos x="0" y="T36"/>
                </a:cxn>
                <a:cxn ang="T92">
                  <a:pos x="0" y="T37"/>
                </a:cxn>
                <a:cxn ang="T93">
                  <a:pos x="0" y="T38"/>
                </a:cxn>
                <a:cxn ang="T94">
                  <a:pos x="0" y="T39"/>
                </a:cxn>
                <a:cxn ang="T95">
                  <a:pos x="0" y="T40"/>
                </a:cxn>
                <a:cxn ang="T96">
                  <a:pos x="0" y="T41"/>
                </a:cxn>
                <a:cxn ang="T97">
                  <a:pos x="0" y="T42"/>
                </a:cxn>
                <a:cxn ang="T98">
                  <a:pos x="0" y="T43"/>
                </a:cxn>
                <a:cxn ang="T99">
                  <a:pos x="0" y="T44"/>
                </a:cxn>
                <a:cxn ang="T100">
                  <a:pos x="0" y="T45"/>
                </a:cxn>
                <a:cxn ang="T101">
                  <a:pos x="0" y="T46"/>
                </a:cxn>
                <a:cxn ang="T102">
                  <a:pos x="0" y="T47"/>
                </a:cxn>
                <a:cxn ang="T103">
                  <a:pos x="0" y="T48"/>
                </a:cxn>
                <a:cxn ang="T104">
                  <a:pos x="0" y="T49"/>
                </a:cxn>
                <a:cxn ang="T105">
                  <a:pos x="0" y="T50"/>
                </a:cxn>
                <a:cxn ang="T106">
                  <a:pos x="0" y="T51"/>
                </a:cxn>
                <a:cxn ang="T107">
                  <a:pos x="0" y="T52"/>
                </a:cxn>
                <a:cxn ang="T108">
                  <a:pos x="0" y="T53"/>
                </a:cxn>
                <a:cxn ang="T109">
                  <a:pos x="0" y="T54"/>
                </a:cxn>
              </a:cxnLst>
              <a:rect l="0" t="0" r="r" b="b"/>
              <a:pathLst>
                <a:path h="4863">
                  <a:moveTo>
                    <a:pt x="0" y="4863"/>
                  </a:moveTo>
                  <a:lnTo>
                    <a:pt x="0" y="4863"/>
                  </a:lnTo>
                  <a:lnTo>
                    <a:pt x="0" y="4850"/>
                  </a:lnTo>
                  <a:moveTo>
                    <a:pt x="0" y="4810"/>
                  </a:moveTo>
                  <a:lnTo>
                    <a:pt x="0" y="4810"/>
                  </a:lnTo>
                  <a:lnTo>
                    <a:pt x="0" y="4796"/>
                  </a:lnTo>
                  <a:moveTo>
                    <a:pt x="0" y="4757"/>
                  </a:moveTo>
                  <a:lnTo>
                    <a:pt x="0" y="4757"/>
                  </a:lnTo>
                  <a:lnTo>
                    <a:pt x="0" y="4743"/>
                  </a:lnTo>
                  <a:moveTo>
                    <a:pt x="0" y="4703"/>
                  </a:moveTo>
                  <a:lnTo>
                    <a:pt x="0" y="4703"/>
                  </a:lnTo>
                  <a:lnTo>
                    <a:pt x="0" y="4690"/>
                  </a:lnTo>
                  <a:moveTo>
                    <a:pt x="0" y="4650"/>
                  </a:moveTo>
                  <a:lnTo>
                    <a:pt x="0" y="4650"/>
                  </a:lnTo>
                  <a:lnTo>
                    <a:pt x="0" y="4637"/>
                  </a:lnTo>
                  <a:moveTo>
                    <a:pt x="0" y="4597"/>
                  </a:moveTo>
                  <a:lnTo>
                    <a:pt x="0" y="4597"/>
                  </a:lnTo>
                  <a:lnTo>
                    <a:pt x="0" y="4583"/>
                  </a:lnTo>
                  <a:moveTo>
                    <a:pt x="0" y="4543"/>
                  </a:moveTo>
                  <a:lnTo>
                    <a:pt x="0" y="4543"/>
                  </a:lnTo>
                  <a:lnTo>
                    <a:pt x="0" y="4530"/>
                  </a:lnTo>
                  <a:moveTo>
                    <a:pt x="0" y="4490"/>
                  </a:moveTo>
                  <a:lnTo>
                    <a:pt x="0" y="4490"/>
                  </a:lnTo>
                  <a:lnTo>
                    <a:pt x="0" y="4477"/>
                  </a:lnTo>
                  <a:moveTo>
                    <a:pt x="0" y="4437"/>
                  </a:moveTo>
                  <a:lnTo>
                    <a:pt x="0" y="4437"/>
                  </a:lnTo>
                  <a:lnTo>
                    <a:pt x="0" y="4423"/>
                  </a:lnTo>
                  <a:moveTo>
                    <a:pt x="0" y="4383"/>
                  </a:moveTo>
                  <a:lnTo>
                    <a:pt x="0" y="4383"/>
                  </a:lnTo>
                  <a:lnTo>
                    <a:pt x="0" y="4370"/>
                  </a:lnTo>
                  <a:moveTo>
                    <a:pt x="0" y="4330"/>
                  </a:moveTo>
                  <a:lnTo>
                    <a:pt x="0" y="4330"/>
                  </a:lnTo>
                  <a:lnTo>
                    <a:pt x="0" y="4317"/>
                  </a:lnTo>
                  <a:moveTo>
                    <a:pt x="0" y="4277"/>
                  </a:moveTo>
                  <a:lnTo>
                    <a:pt x="0" y="4277"/>
                  </a:lnTo>
                  <a:lnTo>
                    <a:pt x="0" y="4264"/>
                  </a:lnTo>
                  <a:moveTo>
                    <a:pt x="0" y="4224"/>
                  </a:moveTo>
                  <a:lnTo>
                    <a:pt x="0" y="4224"/>
                  </a:lnTo>
                  <a:lnTo>
                    <a:pt x="0" y="4210"/>
                  </a:lnTo>
                  <a:moveTo>
                    <a:pt x="0" y="4170"/>
                  </a:moveTo>
                  <a:lnTo>
                    <a:pt x="0" y="4170"/>
                  </a:lnTo>
                  <a:lnTo>
                    <a:pt x="0" y="4157"/>
                  </a:lnTo>
                  <a:moveTo>
                    <a:pt x="0" y="4117"/>
                  </a:moveTo>
                  <a:lnTo>
                    <a:pt x="0" y="4117"/>
                  </a:lnTo>
                  <a:lnTo>
                    <a:pt x="0" y="4104"/>
                  </a:lnTo>
                  <a:moveTo>
                    <a:pt x="0" y="4064"/>
                  </a:moveTo>
                  <a:lnTo>
                    <a:pt x="0" y="4064"/>
                  </a:lnTo>
                  <a:lnTo>
                    <a:pt x="0" y="4050"/>
                  </a:lnTo>
                  <a:moveTo>
                    <a:pt x="0" y="4010"/>
                  </a:moveTo>
                  <a:lnTo>
                    <a:pt x="0" y="4010"/>
                  </a:lnTo>
                  <a:lnTo>
                    <a:pt x="0" y="3997"/>
                  </a:lnTo>
                  <a:moveTo>
                    <a:pt x="0" y="3957"/>
                  </a:moveTo>
                  <a:lnTo>
                    <a:pt x="0" y="3957"/>
                  </a:lnTo>
                  <a:lnTo>
                    <a:pt x="0" y="3944"/>
                  </a:lnTo>
                  <a:moveTo>
                    <a:pt x="0" y="3904"/>
                  </a:moveTo>
                  <a:lnTo>
                    <a:pt x="0" y="3904"/>
                  </a:lnTo>
                  <a:lnTo>
                    <a:pt x="0" y="3891"/>
                  </a:lnTo>
                  <a:moveTo>
                    <a:pt x="0" y="3851"/>
                  </a:moveTo>
                  <a:lnTo>
                    <a:pt x="0" y="3851"/>
                  </a:lnTo>
                  <a:lnTo>
                    <a:pt x="0" y="3837"/>
                  </a:lnTo>
                  <a:moveTo>
                    <a:pt x="0" y="3797"/>
                  </a:moveTo>
                  <a:lnTo>
                    <a:pt x="0" y="3797"/>
                  </a:lnTo>
                  <a:lnTo>
                    <a:pt x="0" y="3784"/>
                  </a:lnTo>
                  <a:moveTo>
                    <a:pt x="0" y="3744"/>
                  </a:moveTo>
                  <a:lnTo>
                    <a:pt x="0" y="3744"/>
                  </a:lnTo>
                  <a:lnTo>
                    <a:pt x="0" y="3731"/>
                  </a:lnTo>
                  <a:moveTo>
                    <a:pt x="0" y="3691"/>
                  </a:moveTo>
                  <a:lnTo>
                    <a:pt x="0" y="3691"/>
                  </a:lnTo>
                  <a:lnTo>
                    <a:pt x="0" y="3677"/>
                  </a:lnTo>
                  <a:moveTo>
                    <a:pt x="0" y="3637"/>
                  </a:moveTo>
                  <a:lnTo>
                    <a:pt x="0" y="3637"/>
                  </a:lnTo>
                  <a:lnTo>
                    <a:pt x="0" y="3624"/>
                  </a:lnTo>
                  <a:moveTo>
                    <a:pt x="0" y="3584"/>
                  </a:moveTo>
                  <a:lnTo>
                    <a:pt x="0" y="3584"/>
                  </a:lnTo>
                  <a:lnTo>
                    <a:pt x="0" y="3571"/>
                  </a:lnTo>
                  <a:moveTo>
                    <a:pt x="0" y="3531"/>
                  </a:moveTo>
                  <a:lnTo>
                    <a:pt x="0" y="3531"/>
                  </a:lnTo>
                  <a:lnTo>
                    <a:pt x="0" y="3518"/>
                  </a:lnTo>
                  <a:moveTo>
                    <a:pt x="0" y="3478"/>
                  </a:moveTo>
                  <a:lnTo>
                    <a:pt x="0" y="3478"/>
                  </a:lnTo>
                  <a:lnTo>
                    <a:pt x="0" y="3464"/>
                  </a:lnTo>
                  <a:moveTo>
                    <a:pt x="0" y="3424"/>
                  </a:moveTo>
                  <a:lnTo>
                    <a:pt x="0" y="3424"/>
                  </a:lnTo>
                  <a:lnTo>
                    <a:pt x="0" y="3411"/>
                  </a:lnTo>
                  <a:moveTo>
                    <a:pt x="0" y="3371"/>
                  </a:moveTo>
                  <a:lnTo>
                    <a:pt x="0" y="3371"/>
                  </a:lnTo>
                  <a:lnTo>
                    <a:pt x="0" y="3358"/>
                  </a:lnTo>
                  <a:moveTo>
                    <a:pt x="0" y="3318"/>
                  </a:moveTo>
                  <a:lnTo>
                    <a:pt x="0" y="3318"/>
                  </a:lnTo>
                  <a:lnTo>
                    <a:pt x="0" y="3304"/>
                  </a:lnTo>
                  <a:moveTo>
                    <a:pt x="0" y="3264"/>
                  </a:moveTo>
                  <a:lnTo>
                    <a:pt x="0" y="3264"/>
                  </a:lnTo>
                  <a:lnTo>
                    <a:pt x="0" y="3251"/>
                  </a:lnTo>
                  <a:moveTo>
                    <a:pt x="0" y="3211"/>
                  </a:moveTo>
                  <a:lnTo>
                    <a:pt x="0" y="3211"/>
                  </a:lnTo>
                  <a:lnTo>
                    <a:pt x="0" y="3198"/>
                  </a:lnTo>
                  <a:moveTo>
                    <a:pt x="0" y="3158"/>
                  </a:moveTo>
                  <a:lnTo>
                    <a:pt x="0" y="3158"/>
                  </a:lnTo>
                  <a:lnTo>
                    <a:pt x="0" y="3145"/>
                  </a:lnTo>
                  <a:moveTo>
                    <a:pt x="0" y="3105"/>
                  </a:moveTo>
                  <a:lnTo>
                    <a:pt x="0" y="3105"/>
                  </a:lnTo>
                  <a:lnTo>
                    <a:pt x="0" y="3091"/>
                  </a:lnTo>
                  <a:moveTo>
                    <a:pt x="0" y="3051"/>
                  </a:moveTo>
                  <a:lnTo>
                    <a:pt x="0" y="3051"/>
                  </a:lnTo>
                  <a:lnTo>
                    <a:pt x="0" y="3038"/>
                  </a:lnTo>
                  <a:moveTo>
                    <a:pt x="0" y="2998"/>
                  </a:moveTo>
                  <a:lnTo>
                    <a:pt x="0" y="2998"/>
                  </a:lnTo>
                  <a:lnTo>
                    <a:pt x="0" y="2985"/>
                  </a:lnTo>
                  <a:moveTo>
                    <a:pt x="0" y="2945"/>
                  </a:moveTo>
                  <a:lnTo>
                    <a:pt x="0" y="2945"/>
                  </a:lnTo>
                  <a:lnTo>
                    <a:pt x="0" y="2931"/>
                  </a:lnTo>
                  <a:moveTo>
                    <a:pt x="0" y="2891"/>
                  </a:moveTo>
                  <a:lnTo>
                    <a:pt x="0" y="2891"/>
                  </a:lnTo>
                  <a:lnTo>
                    <a:pt x="0" y="2878"/>
                  </a:lnTo>
                  <a:moveTo>
                    <a:pt x="0" y="2838"/>
                  </a:moveTo>
                  <a:lnTo>
                    <a:pt x="0" y="2838"/>
                  </a:lnTo>
                  <a:lnTo>
                    <a:pt x="0" y="2825"/>
                  </a:lnTo>
                  <a:moveTo>
                    <a:pt x="0" y="2785"/>
                  </a:moveTo>
                  <a:lnTo>
                    <a:pt x="0" y="2785"/>
                  </a:lnTo>
                  <a:lnTo>
                    <a:pt x="0" y="2771"/>
                  </a:lnTo>
                  <a:moveTo>
                    <a:pt x="0" y="2732"/>
                  </a:moveTo>
                  <a:lnTo>
                    <a:pt x="0" y="2732"/>
                  </a:lnTo>
                  <a:lnTo>
                    <a:pt x="0" y="2718"/>
                  </a:lnTo>
                  <a:moveTo>
                    <a:pt x="0" y="2678"/>
                  </a:moveTo>
                  <a:lnTo>
                    <a:pt x="0" y="2678"/>
                  </a:lnTo>
                  <a:lnTo>
                    <a:pt x="0" y="2665"/>
                  </a:lnTo>
                  <a:moveTo>
                    <a:pt x="0" y="2625"/>
                  </a:moveTo>
                  <a:lnTo>
                    <a:pt x="0" y="2625"/>
                  </a:lnTo>
                  <a:lnTo>
                    <a:pt x="0" y="2612"/>
                  </a:lnTo>
                  <a:moveTo>
                    <a:pt x="0" y="2572"/>
                  </a:moveTo>
                  <a:lnTo>
                    <a:pt x="0" y="2572"/>
                  </a:lnTo>
                  <a:lnTo>
                    <a:pt x="0" y="2558"/>
                  </a:lnTo>
                  <a:moveTo>
                    <a:pt x="0" y="2518"/>
                  </a:moveTo>
                  <a:lnTo>
                    <a:pt x="0" y="2518"/>
                  </a:lnTo>
                  <a:lnTo>
                    <a:pt x="0" y="2505"/>
                  </a:lnTo>
                  <a:moveTo>
                    <a:pt x="0" y="2465"/>
                  </a:moveTo>
                  <a:lnTo>
                    <a:pt x="0" y="2465"/>
                  </a:lnTo>
                  <a:lnTo>
                    <a:pt x="0" y="2452"/>
                  </a:lnTo>
                  <a:moveTo>
                    <a:pt x="0" y="2412"/>
                  </a:moveTo>
                  <a:lnTo>
                    <a:pt x="0" y="2412"/>
                  </a:lnTo>
                  <a:lnTo>
                    <a:pt x="0" y="2398"/>
                  </a:lnTo>
                  <a:moveTo>
                    <a:pt x="0" y="2358"/>
                  </a:moveTo>
                  <a:lnTo>
                    <a:pt x="0" y="2358"/>
                  </a:lnTo>
                  <a:lnTo>
                    <a:pt x="0" y="2345"/>
                  </a:lnTo>
                  <a:moveTo>
                    <a:pt x="0" y="2305"/>
                  </a:moveTo>
                  <a:lnTo>
                    <a:pt x="0" y="2305"/>
                  </a:lnTo>
                  <a:lnTo>
                    <a:pt x="0" y="2292"/>
                  </a:lnTo>
                  <a:moveTo>
                    <a:pt x="0" y="2252"/>
                  </a:moveTo>
                  <a:lnTo>
                    <a:pt x="0" y="2252"/>
                  </a:lnTo>
                  <a:lnTo>
                    <a:pt x="0" y="2239"/>
                  </a:lnTo>
                  <a:moveTo>
                    <a:pt x="0" y="2199"/>
                  </a:moveTo>
                  <a:lnTo>
                    <a:pt x="0" y="2199"/>
                  </a:lnTo>
                  <a:lnTo>
                    <a:pt x="0" y="2185"/>
                  </a:lnTo>
                  <a:moveTo>
                    <a:pt x="0" y="2145"/>
                  </a:moveTo>
                  <a:lnTo>
                    <a:pt x="0" y="2145"/>
                  </a:lnTo>
                  <a:lnTo>
                    <a:pt x="0" y="2132"/>
                  </a:lnTo>
                  <a:moveTo>
                    <a:pt x="0" y="2092"/>
                  </a:moveTo>
                  <a:lnTo>
                    <a:pt x="0" y="2092"/>
                  </a:lnTo>
                  <a:lnTo>
                    <a:pt x="0" y="2079"/>
                  </a:lnTo>
                  <a:moveTo>
                    <a:pt x="0" y="2039"/>
                  </a:moveTo>
                  <a:lnTo>
                    <a:pt x="0" y="2039"/>
                  </a:lnTo>
                  <a:lnTo>
                    <a:pt x="0" y="2025"/>
                  </a:lnTo>
                  <a:moveTo>
                    <a:pt x="0" y="1985"/>
                  </a:moveTo>
                  <a:lnTo>
                    <a:pt x="0" y="1985"/>
                  </a:lnTo>
                  <a:lnTo>
                    <a:pt x="0" y="1972"/>
                  </a:lnTo>
                  <a:moveTo>
                    <a:pt x="0" y="1932"/>
                  </a:moveTo>
                  <a:lnTo>
                    <a:pt x="0" y="1932"/>
                  </a:lnTo>
                  <a:lnTo>
                    <a:pt x="0" y="1919"/>
                  </a:lnTo>
                  <a:moveTo>
                    <a:pt x="0" y="1879"/>
                  </a:moveTo>
                  <a:lnTo>
                    <a:pt x="0" y="1879"/>
                  </a:lnTo>
                  <a:lnTo>
                    <a:pt x="0" y="1866"/>
                  </a:lnTo>
                  <a:moveTo>
                    <a:pt x="0" y="1826"/>
                  </a:moveTo>
                  <a:lnTo>
                    <a:pt x="0" y="1826"/>
                  </a:lnTo>
                  <a:lnTo>
                    <a:pt x="0" y="1812"/>
                  </a:lnTo>
                  <a:moveTo>
                    <a:pt x="0" y="1772"/>
                  </a:moveTo>
                  <a:lnTo>
                    <a:pt x="0" y="1772"/>
                  </a:lnTo>
                  <a:lnTo>
                    <a:pt x="0" y="1759"/>
                  </a:lnTo>
                  <a:moveTo>
                    <a:pt x="0" y="1719"/>
                  </a:moveTo>
                  <a:lnTo>
                    <a:pt x="0" y="1719"/>
                  </a:lnTo>
                  <a:lnTo>
                    <a:pt x="0" y="1706"/>
                  </a:lnTo>
                  <a:moveTo>
                    <a:pt x="0" y="1666"/>
                  </a:moveTo>
                  <a:lnTo>
                    <a:pt x="0" y="1666"/>
                  </a:lnTo>
                  <a:lnTo>
                    <a:pt x="0" y="1652"/>
                  </a:lnTo>
                  <a:moveTo>
                    <a:pt x="0" y="1612"/>
                  </a:moveTo>
                  <a:lnTo>
                    <a:pt x="0" y="1612"/>
                  </a:lnTo>
                  <a:lnTo>
                    <a:pt x="0" y="1599"/>
                  </a:lnTo>
                  <a:moveTo>
                    <a:pt x="0" y="1559"/>
                  </a:moveTo>
                  <a:lnTo>
                    <a:pt x="0" y="1559"/>
                  </a:lnTo>
                  <a:lnTo>
                    <a:pt x="0" y="1546"/>
                  </a:lnTo>
                  <a:moveTo>
                    <a:pt x="0" y="1506"/>
                  </a:moveTo>
                  <a:lnTo>
                    <a:pt x="0" y="1506"/>
                  </a:lnTo>
                  <a:lnTo>
                    <a:pt x="0" y="1493"/>
                  </a:lnTo>
                  <a:moveTo>
                    <a:pt x="0" y="1453"/>
                  </a:moveTo>
                  <a:lnTo>
                    <a:pt x="0" y="1453"/>
                  </a:lnTo>
                  <a:lnTo>
                    <a:pt x="0" y="1439"/>
                  </a:lnTo>
                  <a:moveTo>
                    <a:pt x="0" y="1399"/>
                  </a:moveTo>
                  <a:lnTo>
                    <a:pt x="0" y="1399"/>
                  </a:lnTo>
                  <a:lnTo>
                    <a:pt x="0" y="1386"/>
                  </a:lnTo>
                  <a:moveTo>
                    <a:pt x="0" y="1346"/>
                  </a:moveTo>
                  <a:lnTo>
                    <a:pt x="0" y="1346"/>
                  </a:lnTo>
                  <a:lnTo>
                    <a:pt x="0" y="1333"/>
                  </a:lnTo>
                  <a:moveTo>
                    <a:pt x="0" y="1293"/>
                  </a:moveTo>
                  <a:lnTo>
                    <a:pt x="0" y="1293"/>
                  </a:lnTo>
                  <a:lnTo>
                    <a:pt x="0" y="1279"/>
                  </a:lnTo>
                  <a:moveTo>
                    <a:pt x="0" y="1239"/>
                  </a:moveTo>
                  <a:lnTo>
                    <a:pt x="0" y="1239"/>
                  </a:lnTo>
                  <a:lnTo>
                    <a:pt x="0" y="1226"/>
                  </a:lnTo>
                  <a:moveTo>
                    <a:pt x="0" y="1186"/>
                  </a:moveTo>
                  <a:lnTo>
                    <a:pt x="0" y="1186"/>
                  </a:lnTo>
                  <a:lnTo>
                    <a:pt x="0" y="1173"/>
                  </a:lnTo>
                  <a:moveTo>
                    <a:pt x="0" y="1133"/>
                  </a:moveTo>
                  <a:lnTo>
                    <a:pt x="0" y="1133"/>
                  </a:lnTo>
                  <a:lnTo>
                    <a:pt x="0" y="1120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6"/>
                  </a:lnTo>
                  <a:moveTo>
                    <a:pt x="0" y="1026"/>
                  </a:moveTo>
                  <a:lnTo>
                    <a:pt x="0" y="1026"/>
                  </a:lnTo>
                  <a:lnTo>
                    <a:pt x="0" y="1013"/>
                  </a:lnTo>
                  <a:moveTo>
                    <a:pt x="0" y="973"/>
                  </a:moveTo>
                  <a:lnTo>
                    <a:pt x="0" y="973"/>
                  </a:lnTo>
                  <a:lnTo>
                    <a:pt x="0" y="960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6"/>
                  </a:lnTo>
                  <a:moveTo>
                    <a:pt x="0" y="866"/>
                  </a:moveTo>
                  <a:lnTo>
                    <a:pt x="0" y="866"/>
                  </a:lnTo>
                  <a:lnTo>
                    <a:pt x="0" y="853"/>
                  </a:lnTo>
                  <a:moveTo>
                    <a:pt x="0" y="813"/>
                  </a:moveTo>
                  <a:lnTo>
                    <a:pt x="0" y="813"/>
                  </a:lnTo>
                  <a:lnTo>
                    <a:pt x="0" y="800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6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3"/>
                  </a:lnTo>
                  <a:moveTo>
                    <a:pt x="0" y="653"/>
                  </a:moveTo>
                  <a:lnTo>
                    <a:pt x="0" y="653"/>
                  </a:lnTo>
                  <a:lnTo>
                    <a:pt x="0" y="640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3"/>
                  </a:lnTo>
                  <a:moveTo>
                    <a:pt x="0" y="493"/>
                  </a:moveTo>
                  <a:lnTo>
                    <a:pt x="0" y="493"/>
                  </a:lnTo>
                  <a:lnTo>
                    <a:pt x="0" y="480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3"/>
                  </a:lnTo>
                  <a:moveTo>
                    <a:pt x="0" y="333"/>
                  </a:moveTo>
                  <a:lnTo>
                    <a:pt x="0" y="333"/>
                  </a:lnTo>
                  <a:lnTo>
                    <a:pt x="0" y="320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E2FF7A6E-22C6-DA41-8013-D83FDEAC3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41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50B3BC20-64BA-214A-8648-438E4D85B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238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DE0B187D-E893-FF48-8AF3-D22CC7E64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3061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BC165912-B416-0946-A916-D4059EA7F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88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1" name="Freeform 88">
              <a:extLst>
                <a:ext uri="{FF2B5EF4-FFF2-40B4-BE49-F238E27FC236}">
                  <a16:creationId xmlns:a16="http://schemas.microsoft.com/office/drawing/2014/main" id="{34BC5BA7-3B46-4D46-BFC1-789236718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70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id="{E5D35A1A-B779-0349-B5B3-A733A6DEA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53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3" name="Freeform 90">
              <a:extLst>
                <a:ext uri="{FF2B5EF4-FFF2-40B4-BE49-F238E27FC236}">
                  <a16:creationId xmlns:a16="http://schemas.microsoft.com/office/drawing/2014/main" id="{326C3AC5-87E9-8741-832F-F07AADF68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354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4" name="Freeform 91">
              <a:extLst>
                <a:ext uri="{FF2B5EF4-FFF2-40B4-BE49-F238E27FC236}">
                  <a16:creationId xmlns:a16="http://schemas.microsoft.com/office/drawing/2014/main" id="{CE7A66AC-659C-5149-A599-5E993BC27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177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5" name="Freeform 92">
              <a:extLst>
                <a:ext uri="{FF2B5EF4-FFF2-40B4-BE49-F238E27FC236}">
                  <a16:creationId xmlns:a16="http://schemas.microsoft.com/office/drawing/2014/main" id="{16C4A6FA-6D70-3D4D-AA02-10752F0DF7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2000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6" name="Freeform 93">
              <a:extLst>
                <a:ext uri="{FF2B5EF4-FFF2-40B4-BE49-F238E27FC236}">
                  <a16:creationId xmlns:a16="http://schemas.microsoft.com/office/drawing/2014/main" id="{1ABEB16B-56C9-9541-A619-E67B898BE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823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7" name="Freeform 94">
              <a:extLst>
                <a:ext uri="{FF2B5EF4-FFF2-40B4-BE49-F238E27FC236}">
                  <a16:creationId xmlns:a16="http://schemas.microsoft.com/office/drawing/2014/main" id="{CFC380E8-C890-C046-A7DD-1F5D3E017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646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8" name="Freeform 95">
              <a:extLst>
                <a:ext uri="{FF2B5EF4-FFF2-40B4-BE49-F238E27FC236}">
                  <a16:creationId xmlns:a16="http://schemas.microsoft.com/office/drawing/2014/main" id="{371A4E42-80B9-C545-96C8-94ACB744F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469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9" name="Freeform 96">
              <a:extLst>
                <a:ext uri="{FF2B5EF4-FFF2-40B4-BE49-F238E27FC236}">
                  <a16:creationId xmlns:a16="http://schemas.microsoft.com/office/drawing/2014/main" id="{9B99A996-23B5-6A4E-8533-5525DFDED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292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0" name="Freeform 97">
              <a:extLst>
                <a:ext uri="{FF2B5EF4-FFF2-40B4-BE49-F238E27FC236}">
                  <a16:creationId xmlns:a16="http://schemas.microsoft.com/office/drawing/2014/main" id="{4FBCD335-AC02-9E4E-A051-21B0E0828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" y="1115"/>
              <a:ext cx="2574" cy="0"/>
            </a:xfrm>
            <a:custGeom>
              <a:avLst/>
              <a:gdLst>
                <a:gd name="T0" fmla="*/ 1 w 4762"/>
                <a:gd name="T1" fmla="*/ 1 w 4762"/>
                <a:gd name="T2" fmla="*/ 2 w 4762"/>
                <a:gd name="T3" fmla="*/ 2 w 4762"/>
                <a:gd name="T4" fmla="*/ 3 w 4762"/>
                <a:gd name="T5" fmla="*/ 3 w 4762"/>
                <a:gd name="T6" fmla="*/ 4 w 4762"/>
                <a:gd name="T7" fmla="*/ 5 w 4762"/>
                <a:gd name="T8" fmla="*/ 5 w 4762"/>
                <a:gd name="T9" fmla="*/ 6 w 4762"/>
                <a:gd name="T10" fmla="*/ 7 w 4762"/>
                <a:gd name="T11" fmla="*/ 8 w 4762"/>
                <a:gd name="T12" fmla="*/ 8 w 4762"/>
                <a:gd name="T13" fmla="*/ 9 w 4762"/>
                <a:gd name="T14" fmla="*/ 9 w 4762"/>
                <a:gd name="T15" fmla="*/ 10 w 4762"/>
                <a:gd name="T16" fmla="*/ 11 w 4762"/>
                <a:gd name="T17" fmla="*/ 11 w 4762"/>
                <a:gd name="T18" fmla="*/ 12 w 4762"/>
                <a:gd name="T19" fmla="*/ 13 w 4762"/>
                <a:gd name="T20" fmla="*/ 13 w 4762"/>
                <a:gd name="T21" fmla="*/ 14 w 4762"/>
                <a:gd name="T22" fmla="*/ 15 w 4762"/>
                <a:gd name="T23" fmla="*/ 15 w 4762"/>
                <a:gd name="T24" fmla="*/ 16 w 4762"/>
                <a:gd name="T25" fmla="*/ 17 w 4762"/>
                <a:gd name="T26" fmla="*/ 17 w 4762"/>
                <a:gd name="T27" fmla="*/ 18 w 4762"/>
                <a:gd name="T28" fmla="*/ 19 w 4762"/>
                <a:gd name="T29" fmla="*/ 19 w 4762"/>
                <a:gd name="T30" fmla="*/ 20 w 4762"/>
                <a:gd name="T31" fmla="*/ 21 w 4762"/>
                <a:gd name="T32" fmla="*/ 21 w 4762"/>
                <a:gd name="T33" fmla="*/ 22 w 4762"/>
                <a:gd name="T34" fmla="*/ 23 w 4762"/>
                <a:gd name="T35" fmla="*/ 23 w 4762"/>
                <a:gd name="T36" fmla="*/ 24 w 4762"/>
                <a:gd name="T37" fmla="*/ 24 w 4762"/>
                <a:gd name="T38" fmla="*/ 25 w 4762"/>
                <a:gd name="T39" fmla="*/ 26 w 4762"/>
                <a:gd name="T40" fmla="*/ 26 w 4762"/>
                <a:gd name="T41" fmla="*/ 27 w 4762"/>
                <a:gd name="T42" fmla="*/ 28 w 4762"/>
                <a:gd name="T43" fmla="*/ 28 w 4762"/>
                <a:gd name="T44" fmla="*/ 29 w 4762"/>
                <a:gd name="T45" fmla="*/ 30 w 4762"/>
                <a:gd name="T46" fmla="*/ 30 w 4762"/>
                <a:gd name="T47" fmla="*/ 31 w 4762"/>
                <a:gd name="T48" fmla="*/ 31 w 4762"/>
                <a:gd name="T49" fmla="*/ 32 w 4762"/>
                <a:gd name="T50" fmla="*/ 33 w 4762"/>
                <a:gd name="T51" fmla="*/ 34 w 4762"/>
                <a:gd name="T52" fmla="*/ 34 w 4762"/>
                <a:gd name="T53" fmla="*/ 35 w 47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54">
                  <a:pos x="T0" y="0"/>
                </a:cxn>
                <a:cxn ang="T55">
                  <a:pos x="T1" y="0"/>
                </a:cxn>
                <a:cxn ang="T56">
                  <a:pos x="T2" y="0"/>
                </a:cxn>
                <a:cxn ang="T57">
                  <a:pos x="T3" y="0"/>
                </a:cxn>
                <a:cxn ang="T58">
                  <a:pos x="T4" y="0"/>
                </a:cxn>
                <a:cxn ang="T59">
                  <a:pos x="T5" y="0"/>
                </a:cxn>
                <a:cxn ang="T60">
                  <a:pos x="T6" y="0"/>
                </a:cxn>
                <a:cxn ang="T61">
                  <a:pos x="T7" y="0"/>
                </a:cxn>
                <a:cxn ang="T62">
                  <a:pos x="T8" y="0"/>
                </a:cxn>
                <a:cxn ang="T63">
                  <a:pos x="T9" y="0"/>
                </a:cxn>
                <a:cxn ang="T64">
                  <a:pos x="T10" y="0"/>
                </a:cxn>
                <a:cxn ang="T65">
                  <a:pos x="T11" y="0"/>
                </a:cxn>
                <a:cxn ang="T66">
                  <a:pos x="T12" y="0"/>
                </a:cxn>
                <a:cxn ang="T67">
                  <a:pos x="T13" y="0"/>
                </a:cxn>
                <a:cxn ang="T68">
                  <a:pos x="T14" y="0"/>
                </a:cxn>
                <a:cxn ang="T69">
                  <a:pos x="T15" y="0"/>
                </a:cxn>
                <a:cxn ang="T70">
                  <a:pos x="T16" y="0"/>
                </a:cxn>
                <a:cxn ang="T71">
                  <a:pos x="T17" y="0"/>
                </a:cxn>
                <a:cxn ang="T72">
                  <a:pos x="T18" y="0"/>
                </a:cxn>
                <a:cxn ang="T73">
                  <a:pos x="T19" y="0"/>
                </a:cxn>
                <a:cxn ang="T74">
                  <a:pos x="T20" y="0"/>
                </a:cxn>
                <a:cxn ang="T75">
                  <a:pos x="T21" y="0"/>
                </a:cxn>
                <a:cxn ang="T76">
                  <a:pos x="T22" y="0"/>
                </a:cxn>
                <a:cxn ang="T77">
                  <a:pos x="T23" y="0"/>
                </a:cxn>
                <a:cxn ang="T78">
                  <a:pos x="T24" y="0"/>
                </a:cxn>
                <a:cxn ang="T79">
                  <a:pos x="T25" y="0"/>
                </a:cxn>
                <a:cxn ang="T80">
                  <a:pos x="T26" y="0"/>
                </a:cxn>
                <a:cxn ang="T81">
                  <a:pos x="T27" y="0"/>
                </a:cxn>
                <a:cxn ang="T82">
                  <a:pos x="T28" y="0"/>
                </a:cxn>
                <a:cxn ang="T83">
                  <a:pos x="T29" y="0"/>
                </a:cxn>
                <a:cxn ang="T84">
                  <a:pos x="T30" y="0"/>
                </a:cxn>
                <a:cxn ang="T85">
                  <a:pos x="T31" y="0"/>
                </a:cxn>
                <a:cxn ang="T86">
                  <a:pos x="T32" y="0"/>
                </a:cxn>
                <a:cxn ang="T87">
                  <a:pos x="T33" y="0"/>
                </a:cxn>
                <a:cxn ang="T88">
                  <a:pos x="T34" y="0"/>
                </a:cxn>
                <a:cxn ang="T89">
                  <a:pos x="T35" y="0"/>
                </a:cxn>
                <a:cxn ang="T90">
                  <a:pos x="T36" y="0"/>
                </a:cxn>
                <a:cxn ang="T91">
                  <a:pos x="T37" y="0"/>
                </a:cxn>
                <a:cxn ang="T92">
                  <a:pos x="T38" y="0"/>
                </a:cxn>
                <a:cxn ang="T93">
                  <a:pos x="T39" y="0"/>
                </a:cxn>
                <a:cxn ang="T94">
                  <a:pos x="T40" y="0"/>
                </a:cxn>
                <a:cxn ang="T95">
                  <a:pos x="T41" y="0"/>
                </a:cxn>
                <a:cxn ang="T96">
                  <a:pos x="T42" y="0"/>
                </a:cxn>
                <a:cxn ang="T97">
                  <a:pos x="T43" y="0"/>
                </a:cxn>
                <a:cxn ang="T98">
                  <a:pos x="T44" y="0"/>
                </a:cxn>
                <a:cxn ang="T99">
                  <a:pos x="T45" y="0"/>
                </a:cxn>
                <a:cxn ang="T100">
                  <a:pos x="T46" y="0"/>
                </a:cxn>
                <a:cxn ang="T101">
                  <a:pos x="T47" y="0"/>
                </a:cxn>
                <a:cxn ang="T102">
                  <a:pos x="T48" y="0"/>
                </a:cxn>
                <a:cxn ang="T103">
                  <a:pos x="T49" y="0"/>
                </a:cxn>
                <a:cxn ang="T104">
                  <a:pos x="T50" y="0"/>
                </a:cxn>
                <a:cxn ang="T105">
                  <a:pos x="T51" y="0"/>
                </a:cxn>
                <a:cxn ang="T106">
                  <a:pos x="T52" y="0"/>
                </a:cxn>
                <a:cxn ang="T107">
                  <a:pos x="T53" y="0"/>
                </a:cxn>
              </a:cxnLst>
              <a:rect l="0" t="0" r="r" b="b"/>
              <a:pathLst>
                <a:path w="4762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67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3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27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121" y="0"/>
                  </a:moveTo>
                  <a:lnTo>
                    <a:pt x="1121" y="0"/>
                  </a:lnTo>
                  <a:lnTo>
                    <a:pt x="1134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1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294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1" y="0"/>
                  </a:lnTo>
                  <a:moveTo>
                    <a:pt x="1441" y="0"/>
                  </a:moveTo>
                  <a:lnTo>
                    <a:pt x="1441" y="0"/>
                  </a:lnTo>
                  <a:lnTo>
                    <a:pt x="1454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1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14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1" y="0"/>
                  </a:lnTo>
                  <a:moveTo>
                    <a:pt x="1761" y="0"/>
                  </a:moveTo>
                  <a:lnTo>
                    <a:pt x="1761" y="0"/>
                  </a:lnTo>
                  <a:lnTo>
                    <a:pt x="1774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1" y="0"/>
                  </a:lnTo>
                  <a:moveTo>
                    <a:pt x="1921" y="0"/>
                  </a:moveTo>
                  <a:lnTo>
                    <a:pt x="1921" y="0"/>
                  </a:lnTo>
                  <a:lnTo>
                    <a:pt x="1934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8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41" y="0"/>
                  </a:lnTo>
                  <a:moveTo>
                    <a:pt x="2081" y="0"/>
                  </a:moveTo>
                  <a:lnTo>
                    <a:pt x="2081" y="0"/>
                  </a:lnTo>
                  <a:lnTo>
                    <a:pt x="2094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8" y="0"/>
                  </a:lnTo>
                  <a:moveTo>
                    <a:pt x="2188" y="0"/>
                  </a:moveTo>
                  <a:lnTo>
                    <a:pt x="2188" y="0"/>
                  </a:lnTo>
                  <a:lnTo>
                    <a:pt x="2201" y="0"/>
                  </a:lnTo>
                  <a:moveTo>
                    <a:pt x="2241" y="0"/>
                  </a:moveTo>
                  <a:lnTo>
                    <a:pt x="2241" y="0"/>
                  </a:lnTo>
                  <a:lnTo>
                    <a:pt x="2254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8" y="0"/>
                  </a:lnTo>
                  <a:moveTo>
                    <a:pt x="2348" y="0"/>
                  </a:moveTo>
                  <a:lnTo>
                    <a:pt x="2348" y="0"/>
                  </a:lnTo>
                  <a:lnTo>
                    <a:pt x="2361" y="0"/>
                  </a:lnTo>
                  <a:moveTo>
                    <a:pt x="2401" y="0"/>
                  </a:moveTo>
                  <a:lnTo>
                    <a:pt x="2401" y="0"/>
                  </a:lnTo>
                  <a:lnTo>
                    <a:pt x="2414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8" y="0"/>
                  </a:lnTo>
                  <a:moveTo>
                    <a:pt x="2508" y="0"/>
                  </a:moveTo>
                  <a:lnTo>
                    <a:pt x="2508" y="0"/>
                  </a:lnTo>
                  <a:lnTo>
                    <a:pt x="2521" y="0"/>
                  </a:lnTo>
                  <a:moveTo>
                    <a:pt x="2561" y="0"/>
                  </a:moveTo>
                  <a:lnTo>
                    <a:pt x="2561" y="0"/>
                  </a:lnTo>
                  <a:lnTo>
                    <a:pt x="2574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8" y="0"/>
                  </a:lnTo>
                  <a:moveTo>
                    <a:pt x="2668" y="0"/>
                  </a:moveTo>
                  <a:lnTo>
                    <a:pt x="2668" y="0"/>
                  </a:lnTo>
                  <a:lnTo>
                    <a:pt x="2681" y="0"/>
                  </a:lnTo>
                  <a:moveTo>
                    <a:pt x="2721" y="0"/>
                  </a:moveTo>
                  <a:lnTo>
                    <a:pt x="2721" y="0"/>
                  </a:lnTo>
                  <a:lnTo>
                    <a:pt x="2735" y="0"/>
                  </a:lnTo>
                  <a:moveTo>
                    <a:pt x="2775" y="0"/>
                  </a:moveTo>
                  <a:lnTo>
                    <a:pt x="2775" y="0"/>
                  </a:lnTo>
                  <a:lnTo>
                    <a:pt x="2788" y="0"/>
                  </a:lnTo>
                  <a:moveTo>
                    <a:pt x="2828" y="0"/>
                  </a:moveTo>
                  <a:lnTo>
                    <a:pt x="2828" y="0"/>
                  </a:lnTo>
                  <a:lnTo>
                    <a:pt x="2841" y="0"/>
                  </a:lnTo>
                  <a:moveTo>
                    <a:pt x="2881" y="0"/>
                  </a:moveTo>
                  <a:lnTo>
                    <a:pt x="2881" y="0"/>
                  </a:lnTo>
                  <a:lnTo>
                    <a:pt x="2895" y="0"/>
                  </a:lnTo>
                  <a:moveTo>
                    <a:pt x="2935" y="0"/>
                  </a:moveTo>
                  <a:lnTo>
                    <a:pt x="2935" y="0"/>
                  </a:lnTo>
                  <a:lnTo>
                    <a:pt x="2948" y="0"/>
                  </a:lnTo>
                  <a:moveTo>
                    <a:pt x="2988" y="0"/>
                  </a:moveTo>
                  <a:lnTo>
                    <a:pt x="2988" y="0"/>
                  </a:lnTo>
                  <a:lnTo>
                    <a:pt x="3001" y="0"/>
                  </a:lnTo>
                  <a:moveTo>
                    <a:pt x="3041" y="0"/>
                  </a:moveTo>
                  <a:lnTo>
                    <a:pt x="3041" y="0"/>
                  </a:lnTo>
                  <a:lnTo>
                    <a:pt x="3055" y="0"/>
                  </a:lnTo>
                  <a:moveTo>
                    <a:pt x="3095" y="0"/>
                  </a:moveTo>
                  <a:lnTo>
                    <a:pt x="3095" y="0"/>
                  </a:lnTo>
                  <a:lnTo>
                    <a:pt x="3108" y="0"/>
                  </a:lnTo>
                  <a:moveTo>
                    <a:pt x="3148" y="0"/>
                  </a:moveTo>
                  <a:lnTo>
                    <a:pt x="3148" y="0"/>
                  </a:lnTo>
                  <a:lnTo>
                    <a:pt x="3161" y="0"/>
                  </a:lnTo>
                  <a:moveTo>
                    <a:pt x="3201" y="0"/>
                  </a:moveTo>
                  <a:lnTo>
                    <a:pt x="3201" y="0"/>
                  </a:lnTo>
                  <a:lnTo>
                    <a:pt x="3215" y="0"/>
                  </a:lnTo>
                  <a:moveTo>
                    <a:pt x="3255" y="0"/>
                  </a:moveTo>
                  <a:lnTo>
                    <a:pt x="3255" y="0"/>
                  </a:lnTo>
                  <a:lnTo>
                    <a:pt x="3268" y="0"/>
                  </a:lnTo>
                  <a:moveTo>
                    <a:pt x="3308" y="0"/>
                  </a:moveTo>
                  <a:lnTo>
                    <a:pt x="3308" y="0"/>
                  </a:lnTo>
                  <a:lnTo>
                    <a:pt x="3321" y="0"/>
                  </a:lnTo>
                  <a:moveTo>
                    <a:pt x="3361" y="0"/>
                  </a:moveTo>
                  <a:lnTo>
                    <a:pt x="3361" y="0"/>
                  </a:lnTo>
                  <a:lnTo>
                    <a:pt x="3375" y="0"/>
                  </a:lnTo>
                  <a:moveTo>
                    <a:pt x="3415" y="0"/>
                  </a:moveTo>
                  <a:lnTo>
                    <a:pt x="3415" y="0"/>
                  </a:lnTo>
                  <a:lnTo>
                    <a:pt x="3428" y="0"/>
                  </a:lnTo>
                  <a:moveTo>
                    <a:pt x="3468" y="0"/>
                  </a:moveTo>
                  <a:lnTo>
                    <a:pt x="3468" y="0"/>
                  </a:lnTo>
                  <a:lnTo>
                    <a:pt x="3482" y="0"/>
                  </a:lnTo>
                  <a:moveTo>
                    <a:pt x="3522" y="0"/>
                  </a:moveTo>
                  <a:lnTo>
                    <a:pt x="3522" y="0"/>
                  </a:lnTo>
                  <a:lnTo>
                    <a:pt x="3535" y="0"/>
                  </a:lnTo>
                  <a:moveTo>
                    <a:pt x="3575" y="0"/>
                  </a:moveTo>
                  <a:lnTo>
                    <a:pt x="3575" y="0"/>
                  </a:lnTo>
                  <a:lnTo>
                    <a:pt x="3588" y="0"/>
                  </a:lnTo>
                  <a:moveTo>
                    <a:pt x="3628" y="0"/>
                  </a:moveTo>
                  <a:lnTo>
                    <a:pt x="3628" y="0"/>
                  </a:lnTo>
                  <a:lnTo>
                    <a:pt x="3642" y="0"/>
                  </a:lnTo>
                  <a:moveTo>
                    <a:pt x="3682" y="0"/>
                  </a:moveTo>
                  <a:lnTo>
                    <a:pt x="3682" y="0"/>
                  </a:lnTo>
                  <a:lnTo>
                    <a:pt x="3695" y="0"/>
                  </a:lnTo>
                  <a:moveTo>
                    <a:pt x="3735" y="0"/>
                  </a:moveTo>
                  <a:lnTo>
                    <a:pt x="3735" y="0"/>
                  </a:lnTo>
                  <a:lnTo>
                    <a:pt x="3748" y="0"/>
                  </a:lnTo>
                  <a:moveTo>
                    <a:pt x="3788" y="0"/>
                  </a:moveTo>
                  <a:lnTo>
                    <a:pt x="3788" y="0"/>
                  </a:lnTo>
                  <a:lnTo>
                    <a:pt x="3802" y="0"/>
                  </a:lnTo>
                  <a:moveTo>
                    <a:pt x="3842" y="0"/>
                  </a:moveTo>
                  <a:lnTo>
                    <a:pt x="3842" y="0"/>
                  </a:lnTo>
                  <a:lnTo>
                    <a:pt x="3855" y="0"/>
                  </a:lnTo>
                  <a:moveTo>
                    <a:pt x="3895" y="0"/>
                  </a:moveTo>
                  <a:lnTo>
                    <a:pt x="3895" y="0"/>
                  </a:lnTo>
                  <a:lnTo>
                    <a:pt x="3908" y="0"/>
                  </a:lnTo>
                  <a:moveTo>
                    <a:pt x="3948" y="0"/>
                  </a:moveTo>
                  <a:lnTo>
                    <a:pt x="3948" y="0"/>
                  </a:lnTo>
                  <a:lnTo>
                    <a:pt x="3962" y="0"/>
                  </a:lnTo>
                  <a:moveTo>
                    <a:pt x="4002" y="0"/>
                  </a:moveTo>
                  <a:lnTo>
                    <a:pt x="4002" y="0"/>
                  </a:lnTo>
                  <a:lnTo>
                    <a:pt x="4015" y="0"/>
                  </a:lnTo>
                  <a:moveTo>
                    <a:pt x="4055" y="0"/>
                  </a:moveTo>
                  <a:lnTo>
                    <a:pt x="4055" y="0"/>
                  </a:lnTo>
                  <a:lnTo>
                    <a:pt x="4068" y="0"/>
                  </a:lnTo>
                  <a:moveTo>
                    <a:pt x="4108" y="0"/>
                  </a:moveTo>
                  <a:lnTo>
                    <a:pt x="4108" y="0"/>
                  </a:lnTo>
                  <a:lnTo>
                    <a:pt x="4122" y="0"/>
                  </a:lnTo>
                  <a:moveTo>
                    <a:pt x="4162" y="0"/>
                  </a:moveTo>
                  <a:lnTo>
                    <a:pt x="4162" y="0"/>
                  </a:lnTo>
                  <a:lnTo>
                    <a:pt x="4175" y="0"/>
                  </a:lnTo>
                  <a:moveTo>
                    <a:pt x="4215" y="0"/>
                  </a:moveTo>
                  <a:lnTo>
                    <a:pt x="4215" y="0"/>
                  </a:lnTo>
                  <a:lnTo>
                    <a:pt x="4228" y="0"/>
                  </a:lnTo>
                  <a:moveTo>
                    <a:pt x="4269" y="0"/>
                  </a:moveTo>
                  <a:lnTo>
                    <a:pt x="4269" y="0"/>
                  </a:lnTo>
                  <a:lnTo>
                    <a:pt x="4282" y="0"/>
                  </a:lnTo>
                  <a:moveTo>
                    <a:pt x="4322" y="0"/>
                  </a:moveTo>
                  <a:lnTo>
                    <a:pt x="4322" y="0"/>
                  </a:lnTo>
                  <a:lnTo>
                    <a:pt x="4335" y="0"/>
                  </a:lnTo>
                  <a:moveTo>
                    <a:pt x="4375" y="0"/>
                  </a:moveTo>
                  <a:lnTo>
                    <a:pt x="4375" y="0"/>
                  </a:lnTo>
                  <a:lnTo>
                    <a:pt x="4389" y="0"/>
                  </a:lnTo>
                  <a:moveTo>
                    <a:pt x="4429" y="0"/>
                  </a:moveTo>
                  <a:lnTo>
                    <a:pt x="4429" y="0"/>
                  </a:lnTo>
                  <a:lnTo>
                    <a:pt x="4442" y="0"/>
                  </a:lnTo>
                  <a:moveTo>
                    <a:pt x="4482" y="0"/>
                  </a:moveTo>
                  <a:lnTo>
                    <a:pt x="4482" y="0"/>
                  </a:lnTo>
                  <a:lnTo>
                    <a:pt x="4495" y="0"/>
                  </a:lnTo>
                  <a:moveTo>
                    <a:pt x="4535" y="0"/>
                  </a:moveTo>
                  <a:lnTo>
                    <a:pt x="4535" y="0"/>
                  </a:lnTo>
                  <a:lnTo>
                    <a:pt x="4549" y="0"/>
                  </a:lnTo>
                  <a:moveTo>
                    <a:pt x="4589" y="0"/>
                  </a:moveTo>
                  <a:lnTo>
                    <a:pt x="4589" y="0"/>
                  </a:lnTo>
                  <a:lnTo>
                    <a:pt x="4602" y="0"/>
                  </a:lnTo>
                  <a:moveTo>
                    <a:pt x="4642" y="0"/>
                  </a:moveTo>
                  <a:lnTo>
                    <a:pt x="4642" y="0"/>
                  </a:lnTo>
                  <a:lnTo>
                    <a:pt x="4655" y="0"/>
                  </a:lnTo>
                  <a:moveTo>
                    <a:pt x="4695" y="0"/>
                  </a:moveTo>
                  <a:lnTo>
                    <a:pt x="4695" y="0"/>
                  </a:lnTo>
                  <a:lnTo>
                    <a:pt x="4709" y="0"/>
                  </a:lnTo>
                  <a:moveTo>
                    <a:pt x="4749" y="0"/>
                  </a:moveTo>
                  <a:lnTo>
                    <a:pt x="4749" y="0"/>
                  </a:lnTo>
                  <a:lnTo>
                    <a:pt x="4762" y="0"/>
                  </a:lnTo>
                </a:path>
              </a:pathLst>
            </a:custGeom>
            <a:noFill/>
            <a:ln w="7938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1" name="Freeform 98">
              <a:extLst>
                <a:ext uri="{FF2B5EF4-FFF2-40B4-BE49-F238E27FC236}">
                  <a16:creationId xmlns:a16="http://schemas.microsoft.com/office/drawing/2014/main" id="{C9B518C2-CB85-D948-BE52-A3DC890A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938"/>
              <a:ext cx="2578" cy="1769"/>
            </a:xfrm>
            <a:custGeom>
              <a:avLst/>
              <a:gdLst>
                <a:gd name="T0" fmla="*/ 0 w 4769"/>
                <a:gd name="T1" fmla="*/ 24 h 3268"/>
                <a:gd name="T2" fmla="*/ 0 w 4769"/>
                <a:gd name="T3" fmla="*/ 24 h 3268"/>
                <a:gd name="T4" fmla="*/ 35 w 4769"/>
                <a:gd name="T5" fmla="*/ 0 h 32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69" h="3268">
                  <a:moveTo>
                    <a:pt x="0" y="3268"/>
                  </a:moveTo>
                  <a:lnTo>
                    <a:pt x="0" y="3268"/>
                  </a:lnTo>
                  <a:lnTo>
                    <a:pt x="476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2" name="Rectangle 103">
              <a:extLst>
                <a:ext uri="{FF2B5EF4-FFF2-40B4-BE49-F238E27FC236}">
                  <a16:creationId xmlns:a16="http://schemas.microsoft.com/office/drawing/2014/main" id="{FDB4318F-CC26-134A-9BAD-3780FB4A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2626"/>
              <a:ext cx="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-"/>
                <a:defRPr sz="22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-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D6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BE" altLang="nl-BE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3" name="Rectangle 10">
            <a:extLst>
              <a:ext uri="{FF2B5EF4-FFF2-40B4-BE49-F238E27FC236}">
                <a16:creationId xmlns:a16="http://schemas.microsoft.com/office/drawing/2014/main" id="{1B5184EC-72FD-B64A-9E1B-F9447F23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525" y="6256534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rgbClr val="7E002F"/>
                </a:solidFill>
              </a:rPr>
              <a:t>X</a:t>
            </a:r>
            <a:endParaRPr lang="nl-BE" altLang="nl-BE" sz="2400" baseline="0" dirty="0"/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94C6E777-F3F4-2743-9175-1BA7F82B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662" y="3535559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endParaRPr lang="nl-BE" altLang="nl-BE" sz="2400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" name="Rectangle 101">
            <a:extLst>
              <a:ext uri="{FF2B5EF4-FFF2-40B4-BE49-F238E27FC236}">
                <a16:creationId xmlns:a16="http://schemas.microsoft.com/office/drawing/2014/main" id="{8729E46B-6CD3-6244-AA4B-79CF0ABE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143" y="5107087"/>
            <a:ext cx="5921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100" baseline="0">
                <a:solidFill>
                  <a:srgbClr val="000000"/>
                </a:solidFill>
                <a:latin typeface="Arial" panose="020B0604020202020204" pitchFamily="34" charset="0"/>
              </a:rPr>
              <a:t>Intercept</a:t>
            </a: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" name="Freeform 83">
            <a:extLst>
              <a:ext uri="{FF2B5EF4-FFF2-40B4-BE49-F238E27FC236}">
                <a16:creationId xmlns:a16="http://schemas.microsoft.com/office/drawing/2014/main" id="{19EEF2CA-14D9-5F4E-B103-9FCAE25B69F1}"/>
              </a:ext>
            </a:extLst>
          </p:cNvPr>
          <p:cNvSpPr>
            <a:spLocks noEditPoints="1"/>
          </p:cNvSpPr>
          <p:nvPr/>
        </p:nvSpPr>
        <p:spPr bwMode="auto">
          <a:xfrm>
            <a:off x="2925519" y="4522447"/>
            <a:ext cx="4086225" cy="0"/>
          </a:xfrm>
          <a:custGeom>
            <a:avLst/>
            <a:gdLst>
              <a:gd name="T0" fmla="*/ 1 w 4762"/>
              <a:gd name="T1" fmla="*/ 1 w 4762"/>
              <a:gd name="T2" fmla="*/ 2 w 4762"/>
              <a:gd name="T3" fmla="*/ 2 w 4762"/>
              <a:gd name="T4" fmla="*/ 3 w 4762"/>
              <a:gd name="T5" fmla="*/ 3 w 4762"/>
              <a:gd name="T6" fmla="*/ 4 w 4762"/>
              <a:gd name="T7" fmla="*/ 5 w 4762"/>
              <a:gd name="T8" fmla="*/ 5 w 4762"/>
              <a:gd name="T9" fmla="*/ 6 w 4762"/>
              <a:gd name="T10" fmla="*/ 7 w 4762"/>
              <a:gd name="T11" fmla="*/ 8 w 4762"/>
              <a:gd name="T12" fmla="*/ 8 w 4762"/>
              <a:gd name="T13" fmla="*/ 9 w 4762"/>
              <a:gd name="T14" fmla="*/ 9 w 4762"/>
              <a:gd name="T15" fmla="*/ 10 w 4762"/>
              <a:gd name="T16" fmla="*/ 11 w 4762"/>
              <a:gd name="T17" fmla="*/ 11 w 4762"/>
              <a:gd name="T18" fmla="*/ 12 w 4762"/>
              <a:gd name="T19" fmla="*/ 13 w 4762"/>
              <a:gd name="T20" fmla="*/ 13 w 4762"/>
              <a:gd name="T21" fmla="*/ 14 w 4762"/>
              <a:gd name="T22" fmla="*/ 15 w 4762"/>
              <a:gd name="T23" fmla="*/ 15 w 4762"/>
              <a:gd name="T24" fmla="*/ 16 w 4762"/>
              <a:gd name="T25" fmla="*/ 17 w 4762"/>
              <a:gd name="T26" fmla="*/ 17 w 4762"/>
              <a:gd name="T27" fmla="*/ 18 w 4762"/>
              <a:gd name="T28" fmla="*/ 19 w 4762"/>
              <a:gd name="T29" fmla="*/ 19 w 4762"/>
              <a:gd name="T30" fmla="*/ 20 w 4762"/>
              <a:gd name="T31" fmla="*/ 21 w 4762"/>
              <a:gd name="T32" fmla="*/ 21 w 4762"/>
              <a:gd name="T33" fmla="*/ 22 w 4762"/>
              <a:gd name="T34" fmla="*/ 23 w 4762"/>
              <a:gd name="T35" fmla="*/ 23 w 4762"/>
              <a:gd name="T36" fmla="*/ 24 w 4762"/>
              <a:gd name="T37" fmla="*/ 24 w 4762"/>
              <a:gd name="T38" fmla="*/ 25 w 4762"/>
              <a:gd name="T39" fmla="*/ 26 w 4762"/>
              <a:gd name="T40" fmla="*/ 26 w 4762"/>
              <a:gd name="T41" fmla="*/ 27 w 4762"/>
              <a:gd name="T42" fmla="*/ 28 w 4762"/>
              <a:gd name="T43" fmla="*/ 28 w 4762"/>
              <a:gd name="T44" fmla="*/ 29 w 4762"/>
              <a:gd name="T45" fmla="*/ 30 w 4762"/>
              <a:gd name="T46" fmla="*/ 30 w 4762"/>
              <a:gd name="T47" fmla="*/ 31 w 4762"/>
              <a:gd name="T48" fmla="*/ 31 w 4762"/>
              <a:gd name="T49" fmla="*/ 32 w 4762"/>
              <a:gd name="T50" fmla="*/ 33 w 4762"/>
              <a:gd name="T51" fmla="*/ 34 w 4762"/>
              <a:gd name="T52" fmla="*/ 34 w 4762"/>
              <a:gd name="T53" fmla="*/ 35 w 476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54">
                <a:pos x="T0" y="0"/>
              </a:cxn>
              <a:cxn ang="T55">
                <a:pos x="T1" y="0"/>
              </a:cxn>
              <a:cxn ang="T56">
                <a:pos x="T2" y="0"/>
              </a:cxn>
              <a:cxn ang="T57">
                <a:pos x="T3" y="0"/>
              </a:cxn>
              <a:cxn ang="T58">
                <a:pos x="T4" y="0"/>
              </a:cxn>
              <a:cxn ang="T59">
                <a:pos x="T5" y="0"/>
              </a:cxn>
              <a:cxn ang="T60">
                <a:pos x="T6" y="0"/>
              </a:cxn>
              <a:cxn ang="T61">
                <a:pos x="T7" y="0"/>
              </a:cxn>
              <a:cxn ang="T62">
                <a:pos x="T8" y="0"/>
              </a:cxn>
              <a:cxn ang="T63">
                <a:pos x="T9" y="0"/>
              </a:cxn>
              <a:cxn ang="T64">
                <a:pos x="T10" y="0"/>
              </a:cxn>
              <a:cxn ang="T65">
                <a:pos x="T11" y="0"/>
              </a:cxn>
              <a:cxn ang="T66">
                <a:pos x="T12" y="0"/>
              </a:cxn>
              <a:cxn ang="T67">
                <a:pos x="T13" y="0"/>
              </a:cxn>
              <a:cxn ang="T68">
                <a:pos x="T14" y="0"/>
              </a:cxn>
              <a:cxn ang="T69">
                <a:pos x="T15" y="0"/>
              </a:cxn>
              <a:cxn ang="T70">
                <a:pos x="T16" y="0"/>
              </a:cxn>
              <a:cxn ang="T71">
                <a:pos x="T17" y="0"/>
              </a:cxn>
              <a:cxn ang="T72">
                <a:pos x="T18" y="0"/>
              </a:cxn>
              <a:cxn ang="T73">
                <a:pos x="T19" y="0"/>
              </a:cxn>
              <a:cxn ang="T74">
                <a:pos x="T20" y="0"/>
              </a:cxn>
              <a:cxn ang="T75">
                <a:pos x="T21" y="0"/>
              </a:cxn>
              <a:cxn ang="T76">
                <a:pos x="T22" y="0"/>
              </a:cxn>
              <a:cxn ang="T77">
                <a:pos x="T23" y="0"/>
              </a:cxn>
              <a:cxn ang="T78">
                <a:pos x="T24" y="0"/>
              </a:cxn>
              <a:cxn ang="T79">
                <a:pos x="T25" y="0"/>
              </a:cxn>
              <a:cxn ang="T80">
                <a:pos x="T26" y="0"/>
              </a:cxn>
              <a:cxn ang="T81">
                <a:pos x="T27" y="0"/>
              </a:cxn>
              <a:cxn ang="T82">
                <a:pos x="T28" y="0"/>
              </a:cxn>
              <a:cxn ang="T83">
                <a:pos x="T29" y="0"/>
              </a:cxn>
              <a:cxn ang="T84">
                <a:pos x="T30" y="0"/>
              </a:cxn>
              <a:cxn ang="T85">
                <a:pos x="T31" y="0"/>
              </a:cxn>
              <a:cxn ang="T86">
                <a:pos x="T32" y="0"/>
              </a:cxn>
              <a:cxn ang="T87">
                <a:pos x="T33" y="0"/>
              </a:cxn>
              <a:cxn ang="T88">
                <a:pos x="T34" y="0"/>
              </a:cxn>
              <a:cxn ang="T89">
                <a:pos x="T35" y="0"/>
              </a:cxn>
              <a:cxn ang="T90">
                <a:pos x="T36" y="0"/>
              </a:cxn>
              <a:cxn ang="T91">
                <a:pos x="T37" y="0"/>
              </a:cxn>
              <a:cxn ang="T92">
                <a:pos x="T38" y="0"/>
              </a:cxn>
              <a:cxn ang="T93">
                <a:pos x="T39" y="0"/>
              </a:cxn>
              <a:cxn ang="T94">
                <a:pos x="T40" y="0"/>
              </a:cxn>
              <a:cxn ang="T95">
                <a:pos x="T41" y="0"/>
              </a:cxn>
              <a:cxn ang="T96">
                <a:pos x="T42" y="0"/>
              </a:cxn>
              <a:cxn ang="T97">
                <a:pos x="T43" y="0"/>
              </a:cxn>
              <a:cxn ang="T98">
                <a:pos x="T44" y="0"/>
              </a:cxn>
              <a:cxn ang="T99">
                <a:pos x="T45" y="0"/>
              </a:cxn>
              <a:cxn ang="T100">
                <a:pos x="T46" y="0"/>
              </a:cxn>
              <a:cxn ang="T101">
                <a:pos x="T47" y="0"/>
              </a:cxn>
              <a:cxn ang="T102">
                <a:pos x="T48" y="0"/>
              </a:cxn>
              <a:cxn ang="T103">
                <a:pos x="T49" y="0"/>
              </a:cxn>
              <a:cxn ang="T104">
                <a:pos x="T50" y="0"/>
              </a:cxn>
              <a:cxn ang="T105">
                <a:pos x="T51" y="0"/>
              </a:cxn>
              <a:cxn ang="T106">
                <a:pos x="T52" y="0"/>
              </a:cxn>
              <a:cxn ang="T107">
                <a:pos x="T53" y="0"/>
              </a:cxn>
            </a:cxnLst>
            <a:rect l="0" t="0" r="r" b="b"/>
            <a:pathLst>
              <a:path w="4762">
                <a:moveTo>
                  <a:pt x="0" y="0"/>
                </a:moveTo>
                <a:lnTo>
                  <a:pt x="0" y="0"/>
                </a:lnTo>
                <a:lnTo>
                  <a:pt x="13" y="0"/>
                </a:lnTo>
                <a:moveTo>
                  <a:pt x="53" y="0"/>
                </a:moveTo>
                <a:lnTo>
                  <a:pt x="53" y="0"/>
                </a:lnTo>
                <a:lnTo>
                  <a:pt x="67" y="0"/>
                </a:lnTo>
                <a:moveTo>
                  <a:pt x="107" y="0"/>
                </a:moveTo>
                <a:lnTo>
                  <a:pt x="107" y="0"/>
                </a:lnTo>
                <a:lnTo>
                  <a:pt x="120" y="0"/>
                </a:lnTo>
                <a:moveTo>
                  <a:pt x="160" y="0"/>
                </a:moveTo>
                <a:lnTo>
                  <a:pt x="160" y="0"/>
                </a:lnTo>
                <a:lnTo>
                  <a:pt x="173" y="0"/>
                </a:lnTo>
                <a:moveTo>
                  <a:pt x="213" y="0"/>
                </a:moveTo>
                <a:lnTo>
                  <a:pt x="213" y="0"/>
                </a:lnTo>
                <a:lnTo>
                  <a:pt x="227" y="0"/>
                </a:lnTo>
                <a:moveTo>
                  <a:pt x="267" y="0"/>
                </a:moveTo>
                <a:lnTo>
                  <a:pt x="267" y="0"/>
                </a:lnTo>
                <a:lnTo>
                  <a:pt x="280" y="0"/>
                </a:lnTo>
                <a:moveTo>
                  <a:pt x="320" y="0"/>
                </a:moveTo>
                <a:lnTo>
                  <a:pt x="320" y="0"/>
                </a:lnTo>
                <a:lnTo>
                  <a:pt x="334" y="0"/>
                </a:lnTo>
                <a:moveTo>
                  <a:pt x="374" y="0"/>
                </a:moveTo>
                <a:lnTo>
                  <a:pt x="374" y="0"/>
                </a:lnTo>
                <a:lnTo>
                  <a:pt x="387" y="0"/>
                </a:lnTo>
                <a:moveTo>
                  <a:pt x="427" y="0"/>
                </a:moveTo>
                <a:lnTo>
                  <a:pt x="427" y="0"/>
                </a:lnTo>
                <a:lnTo>
                  <a:pt x="440" y="0"/>
                </a:lnTo>
                <a:moveTo>
                  <a:pt x="480" y="0"/>
                </a:moveTo>
                <a:lnTo>
                  <a:pt x="480" y="0"/>
                </a:lnTo>
                <a:lnTo>
                  <a:pt x="494" y="0"/>
                </a:lnTo>
                <a:moveTo>
                  <a:pt x="534" y="0"/>
                </a:moveTo>
                <a:lnTo>
                  <a:pt x="534" y="0"/>
                </a:lnTo>
                <a:lnTo>
                  <a:pt x="547" y="0"/>
                </a:lnTo>
                <a:moveTo>
                  <a:pt x="587" y="0"/>
                </a:moveTo>
                <a:lnTo>
                  <a:pt x="587" y="0"/>
                </a:lnTo>
                <a:lnTo>
                  <a:pt x="600" y="0"/>
                </a:lnTo>
                <a:moveTo>
                  <a:pt x="640" y="0"/>
                </a:moveTo>
                <a:lnTo>
                  <a:pt x="640" y="0"/>
                </a:lnTo>
                <a:lnTo>
                  <a:pt x="654" y="0"/>
                </a:lnTo>
                <a:moveTo>
                  <a:pt x="694" y="0"/>
                </a:moveTo>
                <a:lnTo>
                  <a:pt x="694" y="0"/>
                </a:lnTo>
                <a:lnTo>
                  <a:pt x="707" y="0"/>
                </a:lnTo>
                <a:moveTo>
                  <a:pt x="747" y="0"/>
                </a:moveTo>
                <a:lnTo>
                  <a:pt x="747" y="0"/>
                </a:lnTo>
                <a:lnTo>
                  <a:pt x="760" y="0"/>
                </a:lnTo>
                <a:moveTo>
                  <a:pt x="800" y="0"/>
                </a:moveTo>
                <a:lnTo>
                  <a:pt x="800" y="0"/>
                </a:lnTo>
                <a:lnTo>
                  <a:pt x="814" y="0"/>
                </a:lnTo>
                <a:moveTo>
                  <a:pt x="854" y="0"/>
                </a:moveTo>
                <a:lnTo>
                  <a:pt x="854" y="0"/>
                </a:lnTo>
                <a:lnTo>
                  <a:pt x="867" y="0"/>
                </a:lnTo>
                <a:moveTo>
                  <a:pt x="907" y="0"/>
                </a:moveTo>
                <a:lnTo>
                  <a:pt x="907" y="0"/>
                </a:lnTo>
                <a:lnTo>
                  <a:pt x="920" y="0"/>
                </a:lnTo>
                <a:moveTo>
                  <a:pt x="960" y="0"/>
                </a:moveTo>
                <a:lnTo>
                  <a:pt x="960" y="0"/>
                </a:lnTo>
                <a:lnTo>
                  <a:pt x="974" y="0"/>
                </a:lnTo>
                <a:moveTo>
                  <a:pt x="1014" y="0"/>
                </a:moveTo>
                <a:lnTo>
                  <a:pt x="1014" y="0"/>
                </a:lnTo>
                <a:lnTo>
                  <a:pt x="1027" y="0"/>
                </a:lnTo>
                <a:moveTo>
                  <a:pt x="1067" y="0"/>
                </a:moveTo>
                <a:lnTo>
                  <a:pt x="1067" y="0"/>
                </a:lnTo>
                <a:lnTo>
                  <a:pt x="1080" y="0"/>
                </a:lnTo>
                <a:moveTo>
                  <a:pt x="1121" y="0"/>
                </a:moveTo>
                <a:lnTo>
                  <a:pt x="1121" y="0"/>
                </a:lnTo>
                <a:lnTo>
                  <a:pt x="1134" y="0"/>
                </a:lnTo>
                <a:moveTo>
                  <a:pt x="1174" y="0"/>
                </a:moveTo>
                <a:lnTo>
                  <a:pt x="1174" y="0"/>
                </a:lnTo>
                <a:lnTo>
                  <a:pt x="1187" y="0"/>
                </a:lnTo>
                <a:moveTo>
                  <a:pt x="1227" y="0"/>
                </a:moveTo>
                <a:lnTo>
                  <a:pt x="1227" y="0"/>
                </a:lnTo>
                <a:lnTo>
                  <a:pt x="1241" y="0"/>
                </a:lnTo>
                <a:moveTo>
                  <a:pt x="1281" y="0"/>
                </a:moveTo>
                <a:lnTo>
                  <a:pt x="1281" y="0"/>
                </a:lnTo>
                <a:lnTo>
                  <a:pt x="1294" y="0"/>
                </a:lnTo>
                <a:moveTo>
                  <a:pt x="1334" y="0"/>
                </a:moveTo>
                <a:lnTo>
                  <a:pt x="1334" y="0"/>
                </a:lnTo>
                <a:lnTo>
                  <a:pt x="1347" y="0"/>
                </a:lnTo>
                <a:moveTo>
                  <a:pt x="1387" y="0"/>
                </a:moveTo>
                <a:lnTo>
                  <a:pt x="1387" y="0"/>
                </a:lnTo>
                <a:lnTo>
                  <a:pt x="1401" y="0"/>
                </a:lnTo>
                <a:moveTo>
                  <a:pt x="1441" y="0"/>
                </a:moveTo>
                <a:lnTo>
                  <a:pt x="1441" y="0"/>
                </a:lnTo>
                <a:lnTo>
                  <a:pt x="1454" y="0"/>
                </a:lnTo>
                <a:moveTo>
                  <a:pt x="1494" y="0"/>
                </a:moveTo>
                <a:lnTo>
                  <a:pt x="1494" y="0"/>
                </a:lnTo>
                <a:lnTo>
                  <a:pt x="1507" y="0"/>
                </a:lnTo>
                <a:moveTo>
                  <a:pt x="1547" y="0"/>
                </a:moveTo>
                <a:lnTo>
                  <a:pt x="1547" y="0"/>
                </a:lnTo>
                <a:lnTo>
                  <a:pt x="1561" y="0"/>
                </a:lnTo>
                <a:moveTo>
                  <a:pt x="1601" y="0"/>
                </a:moveTo>
                <a:lnTo>
                  <a:pt x="1601" y="0"/>
                </a:lnTo>
                <a:lnTo>
                  <a:pt x="1614" y="0"/>
                </a:lnTo>
                <a:moveTo>
                  <a:pt x="1654" y="0"/>
                </a:moveTo>
                <a:lnTo>
                  <a:pt x="1654" y="0"/>
                </a:lnTo>
                <a:lnTo>
                  <a:pt x="1667" y="0"/>
                </a:lnTo>
                <a:moveTo>
                  <a:pt x="1707" y="0"/>
                </a:moveTo>
                <a:lnTo>
                  <a:pt x="1707" y="0"/>
                </a:lnTo>
                <a:lnTo>
                  <a:pt x="1721" y="0"/>
                </a:lnTo>
                <a:moveTo>
                  <a:pt x="1761" y="0"/>
                </a:moveTo>
                <a:lnTo>
                  <a:pt x="1761" y="0"/>
                </a:lnTo>
                <a:lnTo>
                  <a:pt x="1774" y="0"/>
                </a:lnTo>
                <a:moveTo>
                  <a:pt x="1814" y="0"/>
                </a:moveTo>
                <a:lnTo>
                  <a:pt x="1814" y="0"/>
                </a:lnTo>
                <a:lnTo>
                  <a:pt x="1827" y="0"/>
                </a:lnTo>
                <a:moveTo>
                  <a:pt x="1867" y="0"/>
                </a:moveTo>
                <a:lnTo>
                  <a:pt x="1867" y="0"/>
                </a:lnTo>
                <a:lnTo>
                  <a:pt x="1881" y="0"/>
                </a:lnTo>
                <a:moveTo>
                  <a:pt x="1921" y="0"/>
                </a:moveTo>
                <a:lnTo>
                  <a:pt x="1921" y="0"/>
                </a:lnTo>
                <a:lnTo>
                  <a:pt x="1934" y="0"/>
                </a:lnTo>
                <a:moveTo>
                  <a:pt x="1974" y="0"/>
                </a:moveTo>
                <a:lnTo>
                  <a:pt x="1974" y="0"/>
                </a:lnTo>
                <a:lnTo>
                  <a:pt x="1988" y="0"/>
                </a:lnTo>
                <a:moveTo>
                  <a:pt x="2028" y="0"/>
                </a:moveTo>
                <a:lnTo>
                  <a:pt x="2028" y="0"/>
                </a:lnTo>
                <a:lnTo>
                  <a:pt x="2041" y="0"/>
                </a:lnTo>
                <a:moveTo>
                  <a:pt x="2081" y="0"/>
                </a:moveTo>
                <a:lnTo>
                  <a:pt x="2081" y="0"/>
                </a:lnTo>
                <a:lnTo>
                  <a:pt x="2094" y="0"/>
                </a:lnTo>
                <a:moveTo>
                  <a:pt x="2134" y="0"/>
                </a:moveTo>
                <a:lnTo>
                  <a:pt x="2134" y="0"/>
                </a:lnTo>
                <a:lnTo>
                  <a:pt x="2148" y="0"/>
                </a:lnTo>
                <a:moveTo>
                  <a:pt x="2188" y="0"/>
                </a:moveTo>
                <a:lnTo>
                  <a:pt x="2188" y="0"/>
                </a:lnTo>
                <a:lnTo>
                  <a:pt x="2201" y="0"/>
                </a:lnTo>
                <a:moveTo>
                  <a:pt x="2241" y="0"/>
                </a:moveTo>
                <a:lnTo>
                  <a:pt x="2241" y="0"/>
                </a:lnTo>
                <a:lnTo>
                  <a:pt x="2254" y="0"/>
                </a:lnTo>
                <a:moveTo>
                  <a:pt x="2294" y="0"/>
                </a:moveTo>
                <a:lnTo>
                  <a:pt x="2294" y="0"/>
                </a:lnTo>
                <a:lnTo>
                  <a:pt x="2308" y="0"/>
                </a:lnTo>
                <a:moveTo>
                  <a:pt x="2348" y="0"/>
                </a:moveTo>
                <a:lnTo>
                  <a:pt x="2348" y="0"/>
                </a:lnTo>
                <a:lnTo>
                  <a:pt x="2361" y="0"/>
                </a:lnTo>
                <a:moveTo>
                  <a:pt x="2401" y="0"/>
                </a:moveTo>
                <a:lnTo>
                  <a:pt x="2401" y="0"/>
                </a:lnTo>
                <a:lnTo>
                  <a:pt x="2414" y="0"/>
                </a:lnTo>
                <a:moveTo>
                  <a:pt x="2454" y="0"/>
                </a:moveTo>
                <a:lnTo>
                  <a:pt x="2454" y="0"/>
                </a:lnTo>
                <a:lnTo>
                  <a:pt x="2468" y="0"/>
                </a:lnTo>
                <a:moveTo>
                  <a:pt x="2508" y="0"/>
                </a:moveTo>
                <a:lnTo>
                  <a:pt x="2508" y="0"/>
                </a:lnTo>
                <a:lnTo>
                  <a:pt x="2521" y="0"/>
                </a:lnTo>
                <a:moveTo>
                  <a:pt x="2561" y="0"/>
                </a:moveTo>
                <a:lnTo>
                  <a:pt x="2561" y="0"/>
                </a:lnTo>
                <a:lnTo>
                  <a:pt x="2574" y="0"/>
                </a:lnTo>
                <a:moveTo>
                  <a:pt x="2614" y="0"/>
                </a:moveTo>
                <a:lnTo>
                  <a:pt x="2614" y="0"/>
                </a:lnTo>
                <a:lnTo>
                  <a:pt x="2628" y="0"/>
                </a:lnTo>
                <a:moveTo>
                  <a:pt x="2668" y="0"/>
                </a:moveTo>
                <a:lnTo>
                  <a:pt x="2668" y="0"/>
                </a:lnTo>
                <a:lnTo>
                  <a:pt x="2681" y="0"/>
                </a:lnTo>
                <a:moveTo>
                  <a:pt x="2721" y="0"/>
                </a:moveTo>
                <a:lnTo>
                  <a:pt x="2721" y="0"/>
                </a:lnTo>
                <a:lnTo>
                  <a:pt x="2735" y="0"/>
                </a:lnTo>
                <a:moveTo>
                  <a:pt x="2775" y="0"/>
                </a:moveTo>
                <a:lnTo>
                  <a:pt x="2775" y="0"/>
                </a:lnTo>
                <a:lnTo>
                  <a:pt x="2788" y="0"/>
                </a:lnTo>
                <a:moveTo>
                  <a:pt x="2828" y="0"/>
                </a:moveTo>
                <a:lnTo>
                  <a:pt x="2828" y="0"/>
                </a:lnTo>
                <a:lnTo>
                  <a:pt x="2841" y="0"/>
                </a:lnTo>
                <a:moveTo>
                  <a:pt x="2881" y="0"/>
                </a:moveTo>
                <a:lnTo>
                  <a:pt x="2881" y="0"/>
                </a:lnTo>
                <a:lnTo>
                  <a:pt x="2895" y="0"/>
                </a:lnTo>
                <a:moveTo>
                  <a:pt x="2935" y="0"/>
                </a:moveTo>
                <a:lnTo>
                  <a:pt x="2935" y="0"/>
                </a:lnTo>
                <a:lnTo>
                  <a:pt x="2948" y="0"/>
                </a:lnTo>
                <a:moveTo>
                  <a:pt x="2988" y="0"/>
                </a:moveTo>
                <a:lnTo>
                  <a:pt x="2988" y="0"/>
                </a:lnTo>
                <a:lnTo>
                  <a:pt x="3001" y="0"/>
                </a:lnTo>
                <a:moveTo>
                  <a:pt x="3041" y="0"/>
                </a:moveTo>
                <a:lnTo>
                  <a:pt x="3041" y="0"/>
                </a:lnTo>
                <a:lnTo>
                  <a:pt x="3055" y="0"/>
                </a:lnTo>
                <a:moveTo>
                  <a:pt x="3095" y="0"/>
                </a:moveTo>
                <a:lnTo>
                  <a:pt x="3095" y="0"/>
                </a:lnTo>
                <a:lnTo>
                  <a:pt x="3108" y="0"/>
                </a:lnTo>
                <a:moveTo>
                  <a:pt x="3148" y="0"/>
                </a:moveTo>
                <a:lnTo>
                  <a:pt x="3148" y="0"/>
                </a:lnTo>
                <a:lnTo>
                  <a:pt x="3161" y="0"/>
                </a:lnTo>
                <a:moveTo>
                  <a:pt x="3201" y="0"/>
                </a:moveTo>
                <a:lnTo>
                  <a:pt x="3201" y="0"/>
                </a:lnTo>
                <a:lnTo>
                  <a:pt x="3215" y="0"/>
                </a:lnTo>
                <a:moveTo>
                  <a:pt x="3255" y="0"/>
                </a:moveTo>
                <a:lnTo>
                  <a:pt x="3255" y="0"/>
                </a:lnTo>
                <a:lnTo>
                  <a:pt x="3268" y="0"/>
                </a:lnTo>
                <a:moveTo>
                  <a:pt x="3308" y="0"/>
                </a:moveTo>
                <a:lnTo>
                  <a:pt x="3308" y="0"/>
                </a:lnTo>
                <a:lnTo>
                  <a:pt x="3321" y="0"/>
                </a:lnTo>
                <a:moveTo>
                  <a:pt x="3361" y="0"/>
                </a:moveTo>
                <a:lnTo>
                  <a:pt x="3361" y="0"/>
                </a:lnTo>
                <a:lnTo>
                  <a:pt x="3375" y="0"/>
                </a:lnTo>
                <a:moveTo>
                  <a:pt x="3415" y="0"/>
                </a:moveTo>
                <a:lnTo>
                  <a:pt x="3415" y="0"/>
                </a:lnTo>
                <a:lnTo>
                  <a:pt x="3428" y="0"/>
                </a:lnTo>
                <a:moveTo>
                  <a:pt x="3468" y="0"/>
                </a:moveTo>
                <a:lnTo>
                  <a:pt x="3468" y="0"/>
                </a:lnTo>
                <a:lnTo>
                  <a:pt x="3482" y="0"/>
                </a:lnTo>
                <a:moveTo>
                  <a:pt x="3522" y="0"/>
                </a:moveTo>
                <a:lnTo>
                  <a:pt x="3522" y="0"/>
                </a:lnTo>
                <a:lnTo>
                  <a:pt x="3535" y="0"/>
                </a:lnTo>
                <a:moveTo>
                  <a:pt x="3575" y="0"/>
                </a:moveTo>
                <a:lnTo>
                  <a:pt x="3575" y="0"/>
                </a:lnTo>
                <a:lnTo>
                  <a:pt x="3588" y="0"/>
                </a:lnTo>
                <a:moveTo>
                  <a:pt x="3628" y="0"/>
                </a:moveTo>
                <a:lnTo>
                  <a:pt x="3628" y="0"/>
                </a:lnTo>
                <a:lnTo>
                  <a:pt x="3642" y="0"/>
                </a:lnTo>
                <a:moveTo>
                  <a:pt x="3682" y="0"/>
                </a:moveTo>
                <a:lnTo>
                  <a:pt x="3682" y="0"/>
                </a:lnTo>
                <a:lnTo>
                  <a:pt x="3695" y="0"/>
                </a:lnTo>
                <a:moveTo>
                  <a:pt x="3735" y="0"/>
                </a:moveTo>
                <a:lnTo>
                  <a:pt x="3735" y="0"/>
                </a:lnTo>
                <a:lnTo>
                  <a:pt x="3748" y="0"/>
                </a:lnTo>
                <a:moveTo>
                  <a:pt x="3788" y="0"/>
                </a:moveTo>
                <a:lnTo>
                  <a:pt x="3788" y="0"/>
                </a:lnTo>
                <a:lnTo>
                  <a:pt x="3802" y="0"/>
                </a:lnTo>
                <a:moveTo>
                  <a:pt x="3842" y="0"/>
                </a:moveTo>
                <a:lnTo>
                  <a:pt x="3842" y="0"/>
                </a:lnTo>
                <a:lnTo>
                  <a:pt x="3855" y="0"/>
                </a:lnTo>
                <a:moveTo>
                  <a:pt x="3895" y="0"/>
                </a:moveTo>
                <a:lnTo>
                  <a:pt x="3895" y="0"/>
                </a:lnTo>
                <a:lnTo>
                  <a:pt x="3908" y="0"/>
                </a:lnTo>
                <a:moveTo>
                  <a:pt x="3948" y="0"/>
                </a:moveTo>
                <a:lnTo>
                  <a:pt x="3948" y="0"/>
                </a:lnTo>
                <a:lnTo>
                  <a:pt x="3962" y="0"/>
                </a:lnTo>
                <a:moveTo>
                  <a:pt x="4002" y="0"/>
                </a:moveTo>
                <a:lnTo>
                  <a:pt x="4002" y="0"/>
                </a:lnTo>
                <a:lnTo>
                  <a:pt x="4015" y="0"/>
                </a:lnTo>
                <a:moveTo>
                  <a:pt x="4055" y="0"/>
                </a:moveTo>
                <a:lnTo>
                  <a:pt x="4055" y="0"/>
                </a:lnTo>
                <a:lnTo>
                  <a:pt x="4068" y="0"/>
                </a:lnTo>
                <a:moveTo>
                  <a:pt x="4108" y="0"/>
                </a:moveTo>
                <a:lnTo>
                  <a:pt x="4108" y="0"/>
                </a:lnTo>
                <a:lnTo>
                  <a:pt x="4122" y="0"/>
                </a:lnTo>
                <a:moveTo>
                  <a:pt x="4162" y="0"/>
                </a:moveTo>
                <a:lnTo>
                  <a:pt x="4162" y="0"/>
                </a:lnTo>
                <a:lnTo>
                  <a:pt x="4175" y="0"/>
                </a:lnTo>
                <a:moveTo>
                  <a:pt x="4215" y="0"/>
                </a:moveTo>
                <a:lnTo>
                  <a:pt x="4215" y="0"/>
                </a:lnTo>
                <a:lnTo>
                  <a:pt x="4228" y="0"/>
                </a:lnTo>
                <a:moveTo>
                  <a:pt x="4269" y="0"/>
                </a:moveTo>
                <a:lnTo>
                  <a:pt x="4269" y="0"/>
                </a:lnTo>
                <a:lnTo>
                  <a:pt x="4282" y="0"/>
                </a:lnTo>
                <a:moveTo>
                  <a:pt x="4322" y="0"/>
                </a:moveTo>
                <a:lnTo>
                  <a:pt x="4322" y="0"/>
                </a:lnTo>
                <a:lnTo>
                  <a:pt x="4335" y="0"/>
                </a:lnTo>
                <a:moveTo>
                  <a:pt x="4375" y="0"/>
                </a:moveTo>
                <a:lnTo>
                  <a:pt x="4375" y="0"/>
                </a:lnTo>
                <a:lnTo>
                  <a:pt x="4389" y="0"/>
                </a:lnTo>
                <a:moveTo>
                  <a:pt x="4429" y="0"/>
                </a:moveTo>
                <a:lnTo>
                  <a:pt x="4429" y="0"/>
                </a:lnTo>
                <a:lnTo>
                  <a:pt x="4442" y="0"/>
                </a:lnTo>
                <a:moveTo>
                  <a:pt x="4482" y="0"/>
                </a:moveTo>
                <a:lnTo>
                  <a:pt x="4482" y="0"/>
                </a:lnTo>
                <a:lnTo>
                  <a:pt x="4495" y="0"/>
                </a:lnTo>
                <a:moveTo>
                  <a:pt x="4535" y="0"/>
                </a:moveTo>
                <a:lnTo>
                  <a:pt x="4535" y="0"/>
                </a:lnTo>
                <a:lnTo>
                  <a:pt x="4549" y="0"/>
                </a:lnTo>
                <a:moveTo>
                  <a:pt x="4589" y="0"/>
                </a:moveTo>
                <a:lnTo>
                  <a:pt x="4589" y="0"/>
                </a:lnTo>
                <a:lnTo>
                  <a:pt x="4602" y="0"/>
                </a:lnTo>
                <a:moveTo>
                  <a:pt x="4642" y="0"/>
                </a:moveTo>
                <a:lnTo>
                  <a:pt x="4642" y="0"/>
                </a:lnTo>
                <a:lnTo>
                  <a:pt x="4655" y="0"/>
                </a:lnTo>
                <a:moveTo>
                  <a:pt x="4695" y="0"/>
                </a:moveTo>
                <a:lnTo>
                  <a:pt x="4695" y="0"/>
                </a:lnTo>
                <a:lnTo>
                  <a:pt x="4709" y="0"/>
                </a:lnTo>
                <a:moveTo>
                  <a:pt x="4749" y="0"/>
                </a:moveTo>
                <a:lnTo>
                  <a:pt x="4749" y="0"/>
                </a:lnTo>
                <a:lnTo>
                  <a:pt x="4762" y="0"/>
                </a:lnTo>
              </a:path>
            </a:pathLst>
          </a:custGeom>
          <a:noFill/>
          <a:ln w="28575" cap="rnd">
            <a:solidFill>
              <a:srgbClr val="D3D3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6" name="Freeform 96">
            <a:extLst>
              <a:ext uri="{FF2B5EF4-FFF2-40B4-BE49-F238E27FC236}">
                <a16:creationId xmlns:a16="http://schemas.microsoft.com/office/drawing/2014/main" id="{7F77F48E-3E54-0944-9C42-A5E388E9A3E6}"/>
              </a:ext>
            </a:extLst>
          </p:cNvPr>
          <p:cNvSpPr>
            <a:spLocks/>
          </p:cNvSpPr>
          <p:nvPr/>
        </p:nvSpPr>
        <p:spPr bwMode="auto">
          <a:xfrm>
            <a:off x="3744669" y="3962059"/>
            <a:ext cx="0" cy="560387"/>
          </a:xfrm>
          <a:custGeom>
            <a:avLst/>
            <a:gdLst>
              <a:gd name="T0" fmla="*/ 5 h 653"/>
              <a:gd name="T1" fmla="*/ 5 h 653"/>
              <a:gd name="T2" fmla="*/ 0 h 653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653">
                <a:moveTo>
                  <a:pt x="0" y="653"/>
                </a:moveTo>
                <a:lnTo>
                  <a:pt x="0" y="653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7" name="Rectangle 98">
            <a:extLst>
              <a:ext uri="{FF2B5EF4-FFF2-40B4-BE49-F238E27FC236}">
                <a16:creationId xmlns:a16="http://schemas.microsoft.com/office/drawing/2014/main" id="{2E1967F8-B89D-D64D-B601-EFF3A0CF9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306" y="4393859"/>
            <a:ext cx="2159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100" baseline="0" dirty="0">
                <a:solidFill>
                  <a:srgbClr val="000000"/>
                </a:solidFill>
                <a:latin typeface="Arial" panose="020B0604020202020204" pitchFamily="34" charset="0"/>
              </a:rPr>
              <a:t>+1</a:t>
            </a:r>
            <a:endParaRPr lang="nl-BE" altLang="nl-BE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Rectangle 99">
            <a:extLst>
              <a:ext uri="{FF2B5EF4-FFF2-40B4-BE49-F238E27FC236}">
                <a16:creationId xmlns:a16="http://schemas.microsoft.com/office/drawing/2014/main" id="{198446B8-902B-4644-A492-CA1EFE455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219" y="4152559"/>
            <a:ext cx="14287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100" baseline="0">
                <a:solidFill>
                  <a:srgbClr val="000000"/>
                </a:solidFill>
                <a:latin typeface="Arial" panose="020B0604020202020204" pitchFamily="34" charset="0"/>
              </a:rPr>
              <a:t>Slope (=hellingsgraad)</a:t>
            </a: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04AA3414-76DD-CF42-B180-BB7A058CA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7778" y="3719513"/>
            <a:ext cx="503238" cy="561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00E5BB0-D2DD-C9D1-05E2-2979D09C4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733" y="3115006"/>
            <a:ext cx="439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nl-BE" altLang="nl-BE" sz="2400" baseline="0" dirty="0"/>
              <a:t> = 	intercept + slope * </a:t>
            </a:r>
            <a:r>
              <a:rPr lang="nl-BE" altLang="nl-BE" sz="2400" b="1" baseline="0" dirty="0">
                <a:solidFill>
                  <a:srgbClr val="7E002F"/>
                </a:solidFill>
              </a:rPr>
              <a:t>X</a:t>
            </a:r>
            <a:endParaRPr lang="nl-BE" altLang="nl-BE" sz="2400" baseline="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931EABE-31D2-8DFE-DDE2-421808657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745" y="3703968"/>
            <a:ext cx="439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nl-BE" altLang="nl-BE" sz="2400" b="1" baseline="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nl-BE" altLang="nl-BE" sz="2400" baseline="0" dirty="0"/>
              <a:t> = 	     5       +   2    * </a:t>
            </a:r>
            <a:r>
              <a:rPr lang="nl-BE" altLang="nl-BE" sz="2400" b="1" baseline="0" dirty="0">
                <a:solidFill>
                  <a:srgbClr val="7E002F"/>
                </a:solidFill>
              </a:rPr>
              <a:t>X</a:t>
            </a:r>
            <a:endParaRPr lang="nl-BE" altLang="nl-BE" sz="2400" baseline="0" dirty="0"/>
          </a:p>
        </p:txBody>
      </p:sp>
    </p:spTree>
    <p:extLst>
      <p:ext uri="{BB962C8B-B14F-4D97-AF65-F5344CB8AC3E}">
        <p14:creationId xmlns:p14="http://schemas.microsoft.com/office/powerpoint/2010/main" val="3028270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BCFAD-F051-DB4F-B3CE-614E367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Functies: exact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996C30-E5C8-0A45-A822-D812A164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36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18331C-A896-E945-A7B4-E02E0A65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2013108"/>
            <a:ext cx="10944226" cy="4660279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nl-BE" altLang="nl-BE" b="0" dirty="0"/>
              <a:t>Exacte wetenschappen: meestal </a:t>
            </a:r>
            <a:r>
              <a:rPr lang="nl-BE" altLang="nl-BE" dirty="0"/>
              <a:t>exact</a:t>
            </a:r>
            <a:r>
              <a:rPr lang="nl-BE" altLang="nl-BE" b="0" dirty="0"/>
              <a:t> verband</a:t>
            </a:r>
          </a:p>
          <a:p>
            <a:pPr>
              <a:spcBef>
                <a:spcPts val="0"/>
              </a:spcBef>
              <a:buFontTx/>
              <a:buNone/>
            </a:pPr>
            <a:endParaRPr lang="nl-BE" altLang="nl-BE" b="0" dirty="0"/>
          </a:p>
          <a:p>
            <a:pPr>
              <a:spcBef>
                <a:spcPts val="0"/>
              </a:spcBef>
              <a:buFontTx/>
              <a:buNone/>
            </a:pPr>
            <a:r>
              <a:rPr lang="nl-BE" altLang="nl-BE" b="0" dirty="0"/>
              <a:t>	Y = A + B*X</a:t>
            </a:r>
          </a:p>
          <a:p>
            <a:pPr>
              <a:spcBef>
                <a:spcPts val="0"/>
              </a:spcBef>
              <a:buFontTx/>
              <a:buNone/>
            </a:pPr>
            <a:endParaRPr lang="nl-BE" altLang="nl-BE" b="0" dirty="0"/>
          </a:p>
          <a:p>
            <a:pPr>
              <a:spcBef>
                <a:spcPts val="0"/>
              </a:spcBef>
              <a:buFontTx/>
              <a:buNone/>
            </a:pPr>
            <a:r>
              <a:rPr lang="nl-BE" altLang="nl-BE" b="0" dirty="0"/>
              <a:t>➡️ Voor elke X, slechts 1 mogelijke Y</a:t>
            </a:r>
          </a:p>
          <a:p>
            <a:pPr>
              <a:spcBef>
                <a:spcPts val="0"/>
              </a:spcBef>
              <a:buFontTx/>
              <a:buNone/>
            </a:pPr>
            <a:endParaRPr lang="nl-BE" altLang="nl-BE" b="0" dirty="0"/>
          </a:p>
          <a:p>
            <a:pPr>
              <a:spcBef>
                <a:spcPts val="0"/>
              </a:spcBef>
              <a:buFontTx/>
              <a:buNone/>
            </a:pPr>
            <a:endParaRPr lang="nl-BE" altLang="nl-BE" b="0" dirty="0"/>
          </a:p>
          <a:p>
            <a:pPr>
              <a:spcBef>
                <a:spcPts val="0"/>
              </a:spcBef>
              <a:buFontTx/>
              <a:buNone/>
            </a:pPr>
            <a:endParaRPr lang="nl-BE" altLang="nl-BE" b="0" dirty="0"/>
          </a:p>
          <a:p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705A0EE-F166-1D4B-AB2A-F0CBEC25E1D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4509120"/>
            <a:ext cx="2994197" cy="104073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nl-BE" i="1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33961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BCFAD-F051-DB4F-B3CE-614E367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/>
              <a:t>Functies: INexact verband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996C30-E5C8-0A45-A822-D812A164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37</a:t>
            </a:fld>
            <a:endParaRPr lang="nl-BE" dirty="0"/>
          </a:p>
        </p:txBody>
      </p:sp>
      <p:sp>
        <p:nvSpPr>
          <p:cNvPr id="95" name="Text Box 2">
            <a:extLst>
              <a:ext uri="{FF2B5EF4-FFF2-40B4-BE49-F238E27FC236}">
                <a16:creationId xmlns:a16="http://schemas.microsoft.com/office/drawing/2014/main" id="{80D8015F-FBAC-7646-9393-1F2C44184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143" y="1959172"/>
            <a:ext cx="3896859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93700">
              <a:spcBef>
                <a:spcPct val="20000"/>
              </a:spcBef>
              <a:buChar char="•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393700">
              <a:spcBef>
                <a:spcPct val="20000"/>
              </a:spcBef>
              <a:buChar char="-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393700">
              <a:spcBef>
                <a:spcPct val="20000"/>
              </a:spcBef>
              <a:buChar char="•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393700">
              <a:spcBef>
                <a:spcPct val="20000"/>
              </a:spcBef>
              <a:buChar char="-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393700">
              <a:spcBef>
                <a:spcPct val="20000"/>
              </a:spcBef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nl-BE" altLang="nl-BE" sz="3600" i="1" baseline="0" dirty="0">
                <a:latin typeface="Times New Roman" panose="02020603050405020304" pitchFamily="18" charset="0"/>
              </a:rPr>
              <a:t>Y</a:t>
            </a:r>
            <a:r>
              <a:rPr lang="nl-BE" altLang="nl-BE" sz="3600" i="1" baseline="-25000" dirty="0">
                <a:latin typeface="Times New Roman" panose="02020603050405020304" pitchFamily="18" charset="0"/>
              </a:rPr>
              <a:t>i</a:t>
            </a:r>
            <a:r>
              <a:rPr lang="nl-BE" altLang="nl-BE" sz="3600" baseline="0" dirty="0">
                <a:latin typeface="Times New Roman" panose="02020603050405020304" pitchFamily="18" charset="0"/>
              </a:rPr>
              <a:t>= </a:t>
            </a:r>
            <a:r>
              <a:rPr lang="nl-BE" altLang="nl-BE" sz="3600" i="1" baseline="0" dirty="0">
                <a:latin typeface="Symbol" pitchFamily="2" charset="2"/>
              </a:rPr>
              <a:t>b</a:t>
            </a:r>
            <a:r>
              <a:rPr lang="nl-BE" altLang="nl-BE" sz="3600" baseline="-25000" dirty="0">
                <a:latin typeface="Times New Roman" panose="02020603050405020304" pitchFamily="18" charset="0"/>
              </a:rPr>
              <a:t>0</a:t>
            </a:r>
            <a:r>
              <a:rPr lang="nl-BE" altLang="nl-BE" sz="3600" baseline="0" dirty="0">
                <a:latin typeface="Times New Roman" panose="02020603050405020304" pitchFamily="18" charset="0"/>
              </a:rPr>
              <a:t> + </a:t>
            </a:r>
            <a:r>
              <a:rPr lang="nl-BE" altLang="nl-BE" sz="3600" i="1" baseline="0" dirty="0">
                <a:latin typeface="Symbol" pitchFamily="2" charset="2"/>
              </a:rPr>
              <a:t>b</a:t>
            </a:r>
            <a:r>
              <a:rPr lang="nl-BE" altLang="nl-BE" sz="3600" baseline="-25000" dirty="0">
                <a:latin typeface="Times New Roman" panose="02020603050405020304" pitchFamily="18" charset="0"/>
              </a:rPr>
              <a:t>1</a:t>
            </a:r>
            <a:r>
              <a:rPr lang="nl-BE" altLang="nl-BE" sz="3600" baseline="0" dirty="0">
                <a:latin typeface="Times New Roman" panose="02020603050405020304" pitchFamily="18" charset="0"/>
              </a:rPr>
              <a:t> </a:t>
            </a:r>
            <a:r>
              <a:rPr lang="nl-BE" altLang="nl-BE" sz="3600" i="1" baseline="0" dirty="0">
                <a:latin typeface="Times New Roman" panose="02020603050405020304" pitchFamily="18" charset="0"/>
              </a:rPr>
              <a:t>X</a:t>
            </a:r>
            <a:r>
              <a:rPr lang="nl-BE" altLang="nl-BE" sz="3600" i="1" baseline="-25000" dirty="0">
                <a:latin typeface="Times New Roman" panose="02020603050405020304" pitchFamily="18" charset="0"/>
              </a:rPr>
              <a:t>i</a:t>
            </a:r>
            <a:r>
              <a:rPr lang="nl-BE" altLang="nl-BE" sz="3600" baseline="0" dirty="0">
                <a:latin typeface="Times New Roman" panose="02020603050405020304" pitchFamily="18" charset="0"/>
              </a:rPr>
              <a:t> + </a:t>
            </a:r>
            <a:r>
              <a:rPr lang="nl-BE" altLang="nl-BE" sz="3600" i="1" baseline="0" dirty="0">
                <a:latin typeface="Symbol" pitchFamily="2" charset="2"/>
              </a:rPr>
              <a:t>e</a:t>
            </a:r>
            <a:r>
              <a:rPr lang="nl-BE" altLang="nl-BE" sz="3600" i="1" baseline="-25000" dirty="0">
                <a:latin typeface="Times New Roman" panose="02020603050405020304" pitchFamily="18" charset="0"/>
              </a:rPr>
              <a:t>i</a:t>
            </a:r>
            <a:r>
              <a:rPr lang="nl-BE" altLang="nl-BE" sz="3600" baseline="0" dirty="0">
                <a:latin typeface="Times New Roman" panose="02020603050405020304" pitchFamily="18" charset="0"/>
              </a:rPr>
              <a:t> </a:t>
            </a:r>
            <a:endParaRPr lang="en-GB" altLang="nl-BE" sz="3600" i="1" baseline="0" dirty="0"/>
          </a:p>
        </p:txBody>
      </p:sp>
      <p:pic>
        <p:nvPicPr>
          <p:cNvPr id="96" name="Afbeelding 7">
            <a:extLst>
              <a:ext uri="{FF2B5EF4-FFF2-40B4-BE49-F238E27FC236}">
                <a16:creationId xmlns:a16="http://schemas.microsoft.com/office/drawing/2014/main" id="{C8BEBCBB-DBF5-044D-95DF-3425FB738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/>
          <a:stretch>
            <a:fillRect/>
          </a:stretch>
        </p:blipFill>
        <p:spPr bwMode="auto">
          <a:xfrm>
            <a:off x="1797256" y="1744948"/>
            <a:ext cx="484663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2">
            <a:extLst>
              <a:ext uri="{FF2B5EF4-FFF2-40B4-BE49-F238E27FC236}">
                <a16:creationId xmlns:a16="http://schemas.microsoft.com/office/drawing/2014/main" id="{008E174D-71F6-5347-8073-3F5D26BC4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405" y="2938659"/>
            <a:ext cx="4480287" cy="281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393700">
              <a:spcBef>
                <a:spcPct val="20000"/>
              </a:spcBef>
              <a:buChar char="•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393700">
              <a:spcBef>
                <a:spcPct val="20000"/>
              </a:spcBef>
              <a:buChar char="-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393700">
              <a:spcBef>
                <a:spcPct val="20000"/>
              </a:spcBef>
              <a:buChar char="•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393700">
              <a:spcBef>
                <a:spcPct val="20000"/>
              </a:spcBef>
              <a:buChar char="-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393700">
              <a:spcBef>
                <a:spcPct val="20000"/>
              </a:spcBef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nl-BE" altLang="nl-BE" sz="3200" i="1" baseline="0" dirty="0">
                <a:latin typeface="Symbol" panose="05050102010706020507" pitchFamily="18" charset="2"/>
              </a:rPr>
              <a:t>b</a:t>
            </a:r>
            <a:r>
              <a:rPr lang="nl-BE" altLang="nl-BE" sz="3200" baseline="-25000" dirty="0">
                <a:latin typeface="Times New Roman" panose="02020603050405020304" pitchFamily="18" charset="0"/>
              </a:rPr>
              <a:t>0</a:t>
            </a:r>
            <a:r>
              <a:rPr lang="nl-BE" altLang="nl-BE" sz="3200" baseline="0" dirty="0">
                <a:latin typeface="Times New Roman" panose="02020603050405020304" pitchFamily="18" charset="0"/>
              </a:rPr>
              <a:t> = </a:t>
            </a:r>
            <a:r>
              <a:rPr lang="nl-BE" altLang="nl-BE" sz="3200" baseline="0" dirty="0" err="1">
                <a:latin typeface="Times New Roman" panose="02020603050405020304" pitchFamily="18" charset="0"/>
              </a:rPr>
              <a:t>intercept</a:t>
            </a:r>
            <a:endParaRPr lang="nl-BE" altLang="nl-BE" sz="3200" baseline="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nl-BE" altLang="nl-BE" sz="3200" i="1" baseline="0" dirty="0">
                <a:latin typeface="Symbol" panose="05050102010706020507" pitchFamily="18" charset="2"/>
              </a:rPr>
              <a:t>b</a:t>
            </a:r>
            <a:r>
              <a:rPr lang="nl-BE" altLang="nl-BE" sz="3200" baseline="-25000" dirty="0">
                <a:latin typeface="Times New Roman" panose="02020603050405020304" pitchFamily="18" charset="0"/>
              </a:rPr>
              <a:t>1</a:t>
            </a:r>
            <a:r>
              <a:rPr lang="nl-BE" altLang="nl-BE" sz="3200" baseline="0" dirty="0">
                <a:latin typeface="Times New Roman" panose="02020603050405020304" pitchFamily="18" charset="0"/>
              </a:rPr>
              <a:t> </a:t>
            </a:r>
            <a:r>
              <a:rPr lang="nl-BE" altLang="nl-BE" sz="3200" i="1" baseline="0" dirty="0">
                <a:latin typeface="Times New Roman" panose="02020603050405020304" pitchFamily="18" charset="0"/>
              </a:rPr>
              <a:t>= </a:t>
            </a:r>
            <a:r>
              <a:rPr lang="nl-BE" altLang="nl-BE" sz="3200" baseline="0" dirty="0" err="1">
                <a:latin typeface="Times New Roman" panose="02020603050405020304" pitchFamily="18" charset="0"/>
              </a:rPr>
              <a:t>slope</a:t>
            </a:r>
            <a:endParaRPr lang="nl-BE" altLang="nl-BE" sz="3200" baseline="0" dirty="0">
              <a:latin typeface="Times New Roman" panose="02020603050405020304" pitchFamily="18" charset="0"/>
            </a:endParaRPr>
          </a:p>
          <a:p>
            <a:pPr marL="801688" indent="-801688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nl-BE" altLang="nl-BE" sz="3200" i="1" baseline="0" dirty="0">
              <a:latin typeface="Symbol" panose="05050102010706020507" pitchFamily="18" charset="2"/>
            </a:endParaRPr>
          </a:p>
          <a:p>
            <a:pPr marL="801688" indent="-801688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nl-BE" altLang="nl-BE" sz="3200" i="1" baseline="0" dirty="0">
                <a:latin typeface="Symbol" panose="05050102010706020507" pitchFamily="18" charset="2"/>
              </a:rPr>
              <a:t>e</a:t>
            </a:r>
            <a:r>
              <a:rPr lang="nl-BE" altLang="nl-BE" sz="3200" i="1" baseline="-25000" dirty="0">
                <a:latin typeface="Times New Roman" panose="02020603050405020304" pitchFamily="18" charset="0"/>
              </a:rPr>
              <a:t>i</a:t>
            </a:r>
            <a:r>
              <a:rPr lang="nl-BE" altLang="nl-BE" sz="3200" baseline="0" dirty="0">
                <a:latin typeface="Times New Roman" panose="02020603050405020304" pitchFamily="18" charset="0"/>
              </a:rPr>
              <a:t>  </a:t>
            </a:r>
            <a:r>
              <a:rPr lang="nl-BE" altLang="nl-BE" sz="3200" i="1" baseline="0" dirty="0">
                <a:latin typeface="Times New Roman" panose="02020603050405020304" pitchFamily="18" charset="0"/>
              </a:rPr>
              <a:t>= </a:t>
            </a:r>
            <a:r>
              <a:rPr lang="nl-BE" altLang="nl-BE" sz="3200" baseline="0" dirty="0">
                <a:latin typeface="Times New Roman" panose="02020603050405020304" pitchFamily="18" charset="0"/>
              </a:rPr>
              <a:t>error (ruis, predictiefout,…)</a:t>
            </a:r>
            <a:endParaRPr lang="en-GB" altLang="nl-BE" sz="3200" baseline="0" dirty="0"/>
          </a:p>
        </p:txBody>
      </p:sp>
      <p:sp>
        <p:nvSpPr>
          <p:cNvPr id="98" name="Rechthoek 97">
            <a:extLst>
              <a:ext uri="{FF2B5EF4-FFF2-40B4-BE49-F238E27FC236}">
                <a16:creationId xmlns:a16="http://schemas.microsoft.com/office/drawing/2014/main" id="{EF76734B-0F1D-5040-82D7-48A68554A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8094" y="2938659"/>
            <a:ext cx="2830512" cy="1030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5400" baseline="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9" name="Rechthoek 98">
            <a:extLst>
              <a:ext uri="{FF2B5EF4-FFF2-40B4-BE49-F238E27FC236}">
                <a16:creationId xmlns:a16="http://schemas.microsoft.com/office/drawing/2014/main" id="{E08B0F8D-324E-E641-855C-AC7C2D1F2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8094" y="4134047"/>
            <a:ext cx="2830512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5400" baseline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8714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88A85-55A4-CA40-8BFC-28878BF1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Terug naar ons voorbeeld…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83415B-B5A7-8341-A266-4227176D1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38</a:t>
            </a:fld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B7AA73D-A1EE-394A-9535-246BA75DB4E4}"/>
              </a:ext>
            </a:extLst>
          </p:cNvPr>
          <p:cNvSpPr txBox="1"/>
          <p:nvPr/>
        </p:nvSpPr>
        <p:spPr>
          <a:xfrm>
            <a:off x="9261117" y="1716650"/>
            <a:ext cx="3474720" cy="1111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sz="2800" b="1" dirty="0">
                <a:latin typeface="+mn-lt"/>
              </a:rPr>
              <a:t>Passende lijn?</a:t>
            </a:r>
            <a:endParaRPr lang="nl-BE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203036C-CB6A-1A4F-9AB9-C2DC44980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91"/>
          <a:stretch/>
        </p:blipFill>
        <p:spPr>
          <a:xfrm>
            <a:off x="159547" y="1716650"/>
            <a:ext cx="8692270" cy="37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39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D9323-4574-2F46-84C7-F1104620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functie past het best?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B92C5B1-602B-3D47-A4A7-3CDF78B488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39</a:t>
            </a:fld>
            <a:endParaRPr lang="nl-BE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9350E0B-CA71-734E-A40C-123653C0C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592" y="1793820"/>
            <a:ext cx="28813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93700">
              <a:spcBef>
                <a:spcPct val="20000"/>
              </a:spcBef>
              <a:buChar char="•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393700">
              <a:spcBef>
                <a:spcPct val="20000"/>
              </a:spcBef>
              <a:buChar char="-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393700">
              <a:spcBef>
                <a:spcPct val="20000"/>
              </a:spcBef>
              <a:buChar char="•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393700">
              <a:spcBef>
                <a:spcPct val="20000"/>
              </a:spcBef>
              <a:buChar char="-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393700">
              <a:spcBef>
                <a:spcPct val="20000"/>
              </a:spcBef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05000"/>
              <a:buFontTx/>
              <a:buNone/>
            </a:pPr>
            <a:r>
              <a:rPr lang="en-GB" altLang="nl-BE" sz="2000" b="1" baseline="0" dirty="0" err="1">
                <a:solidFill>
                  <a:schemeClr val="tx2"/>
                </a:solidFill>
              </a:rPr>
              <a:t>Algemeen</a:t>
            </a:r>
            <a:r>
              <a:rPr lang="en-GB" altLang="nl-BE" sz="2000" b="1" baseline="0" dirty="0">
                <a:solidFill>
                  <a:schemeClr val="tx2"/>
                </a:solidFill>
              </a:rPr>
              <a:t> </a:t>
            </a:r>
            <a:r>
              <a:rPr lang="en-GB" altLang="nl-BE" sz="2000" b="1" baseline="0" dirty="0" err="1">
                <a:solidFill>
                  <a:schemeClr val="tx2"/>
                </a:solidFill>
              </a:rPr>
              <a:t>principe</a:t>
            </a:r>
            <a:r>
              <a:rPr lang="en-GB" altLang="nl-BE" sz="2000" b="1" baseline="0" dirty="0">
                <a:solidFill>
                  <a:schemeClr val="tx2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05000"/>
              <a:buFontTx/>
              <a:buNone/>
            </a:pPr>
            <a:r>
              <a:rPr lang="en-GB" altLang="nl-BE" sz="2000" baseline="0" dirty="0" err="1">
                <a:solidFill>
                  <a:schemeClr val="tx2"/>
                </a:solidFill>
              </a:rPr>
              <a:t>Beste</a:t>
            </a:r>
            <a:r>
              <a:rPr lang="en-GB" altLang="nl-BE" sz="2000" baseline="0" dirty="0">
                <a:solidFill>
                  <a:schemeClr val="tx2"/>
                </a:solidFill>
              </a:rPr>
              <a:t> </a:t>
            </a:r>
            <a:r>
              <a:rPr lang="en-GB" altLang="nl-BE" sz="2000" baseline="0" dirty="0" err="1">
                <a:solidFill>
                  <a:schemeClr val="tx2"/>
                </a:solidFill>
              </a:rPr>
              <a:t>functie</a:t>
            </a:r>
            <a:r>
              <a:rPr lang="en-GB" altLang="nl-BE" sz="2000" baseline="0" dirty="0">
                <a:solidFill>
                  <a:schemeClr val="tx2"/>
                </a:solidFill>
              </a:rPr>
              <a:t> = </a:t>
            </a:r>
            <a:r>
              <a:rPr lang="en-GB" altLang="nl-BE" sz="2000" baseline="0" dirty="0" err="1">
                <a:solidFill>
                  <a:schemeClr val="tx2"/>
                </a:solidFill>
              </a:rPr>
              <a:t>minste</a:t>
            </a:r>
            <a:r>
              <a:rPr lang="en-GB" altLang="nl-BE" sz="2000" baseline="0" dirty="0">
                <a:solidFill>
                  <a:schemeClr val="tx2"/>
                </a:solidFill>
              </a:rPr>
              <a:t> </a:t>
            </a:r>
            <a:r>
              <a:rPr lang="en-GB" altLang="nl-BE" sz="2000" baseline="0" dirty="0" err="1">
                <a:solidFill>
                  <a:schemeClr val="tx2"/>
                </a:solidFill>
              </a:rPr>
              <a:t>predictiefouten</a:t>
            </a:r>
            <a:endParaRPr lang="en-GB" altLang="nl-BE" sz="2000" baseline="0" dirty="0">
              <a:solidFill>
                <a:schemeClr val="tx2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52CC618-ED01-2549-8867-0CBABB8F8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68"/>
          <a:stretch/>
        </p:blipFill>
        <p:spPr>
          <a:xfrm>
            <a:off x="600029" y="1756160"/>
            <a:ext cx="8056563" cy="3518027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A59B44B-FD65-7E4D-8D2D-7F780C4683DC}"/>
              </a:ext>
            </a:extLst>
          </p:cNvPr>
          <p:cNvCxnSpPr>
            <a:cxnSpLocks/>
          </p:cNvCxnSpPr>
          <p:nvPr/>
        </p:nvCxnSpPr>
        <p:spPr>
          <a:xfrm flipV="1">
            <a:off x="5303514" y="2855741"/>
            <a:ext cx="0" cy="47478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4370216-52AA-2C4D-96C3-C2C73AED420C}"/>
              </a:ext>
            </a:extLst>
          </p:cNvPr>
          <p:cNvCxnSpPr>
            <a:cxnSpLocks/>
          </p:cNvCxnSpPr>
          <p:nvPr/>
        </p:nvCxnSpPr>
        <p:spPr>
          <a:xfrm flipV="1">
            <a:off x="1629504" y="3854548"/>
            <a:ext cx="0" cy="334126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BCF3444A-2BAD-974D-BDE4-0AC9A2FFC94D}"/>
              </a:ext>
            </a:extLst>
          </p:cNvPr>
          <p:cNvCxnSpPr>
            <a:cxnSpLocks/>
          </p:cNvCxnSpPr>
          <p:nvPr/>
        </p:nvCxnSpPr>
        <p:spPr>
          <a:xfrm flipV="1">
            <a:off x="3036268" y="2811191"/>
            <a:ext cx="0" cy="645945"/>
          </a:xfrm>
          <a:prstGeom prst="line">
            <a:avLst/>
          </a:prstGeom>
          <a:ln w="28575">
            <a:solidFill>
              <a:schemeClr val="accent6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1CAE569-7593-974C-86B7-AC5EFCB40E1D}"/>
              </a:ext>
            </a:extLst>
          </p:cNvPr>
          <p:cNvCxnSpPr>
            <a:cxnSpLocks/>
          </p:cNvCxnSpPr>
          <p:nvPr/>
        </p:nvCxnSpPr>
        <p:spPr>
          <a:xfrm flipV="1">
            <a:off x="7144037" y="1995268"/>
            <a:ext cx="0" cy="339969"/>
          </a:xfrm>
          <a:prstGeom prst="line">
            <a:avLst/>
          </a:prstGeom>
          <a:ln w="28575">
            <a:solidFill>
              <a:schemeClr val="accent6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6BD51E2F-26D8-2841-8895-D142FF3D16D7}"/>
              </a:ext>
            </a:extLst>
          </p:cNvPr>
          <p:cNvSpPr txBox="1"/>
          <p:nvPr/>
        </p:nvSpPr>
        <p:spPr>
          <a:xfrm>
            <a:off x="1693107" y="3855183"/>
            <a:ext cx="1678525" cy="352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rgbClr val="FF0000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nl-BE" altLang="nl-BE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= -1,69</a:t>
            </a:r>
            <a:r>
              <a:rPr lang="nl-BE" altLang="nl-BE" i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nl-BE" altLang="nl-BE" sz="2400" i="1" dirty="0"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7E7CCA2-1C27-6640-9C02-BB05CE9AF8ED}"/>
              </a:ext>
            </a:extLst>
          </p:cNvPr>
          <p:cNvSpPr txBox="1"/>
          <p:nvPr/>
        </p:nvSpPr>
        <p:spPr>
          <a:xfrm>
            <a:off x="1357743" y="5216702"/>
            <a:ext cx="2862562" cy="352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altLang="nl-BE" sz="2000" baseline="30000" dirty="0">
                <a:solidFill>
                  <a:srgbClr val="FF0000"/>
                </a:solidFill>
                <a:latin typeface="+mj-lt"/>
              </a:rPr>
              <a:t>*</a:t>
            </a:r>
            <a:r>
              <a:rPr lang="nl-BE" altLang="nl-BE" sz="2000" dirty="0">
                <a:solidFill>
                  <a:srgbClr val="FF0000"/>
                </a:solidFill>
                <a:latin typeface="+mj-lt"/>
              </a:rPr>
              <a:t>behaalde 5 i.p.v. 6,69 (</a:t>
            </a:r>
            <a:r>
              <a:rPr lang="nl-BE" altLang="nl-BE" sz="2000" i="1" dirty="0">
                <a:solidFill>
                  <a:srgbClr val="FF0000"/>
                </a:solidFill>
                <a:latin typeface="Symbol" pitchFamily="2" charset="2"/>
              </a:rPr>
              <a:t>e</a:t>
            </a:r>
            <a:r>
              <a:rPr lang="nl-BE" altLang="nl-BE" sz="2000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nl-BE" altLang="nl-BE" sz="2000" dirty="0">
                <a:solidFill>
                  <a:srgbClr val="FF0000"/>
                </a:solidFill>
                <a:latin typeface="+mj-lt"/>
              </a:rPr>
              <a:t>)</a:t>
            </a:r>
            <a:endParaRPr lang="nl-BE" sz="2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F94496F-D8C8-0343-8BEF-38CFFB56E344}"/>
              </a:ext>
            </a:extLst>
          </p:cNvPr>
          <p:cNvSpPr txBox="1"/>
          <p:nvPr/>
        </p:nvSpPr>
        <p:spPr>
          <a:xfrm>
            <a:off x="1287403" y="5582462"/>
            <a:ext cx="2862562" cy="352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altLang="nl-BE" sz="2000" baseline="30000" dirty="0">
                <a:solidFill>
                  <a:srgbClr val="FF0000"/>
                </a:solidFill>
                <a:latin typeface="+mj-lt"/>
              </a:rPr>
              <a:t>**</a:t>
            </a:r>
            <a:r>
              <a:rPr lang="nl-BE" altLang="nl-BE" sz="2000" dirty="0">
                <a:solidFill>
                  <a:srgbClr val="FF0000"/>
                </a:solidFill>
                <a:latin typeface="+mj-lt"/>
              </a:rPr>
              <a:t>behaalde 9 i.p.v. 11,62 (</a:t>
            </a:r>
            <a:r>
              <a:rPr lang="nl-BE" altLang="nl-BE" sz="2000" i="1" dirty="0">
                <a:solidFill>
                  <a:srgbClr val="FF0000"/>
                </a:solidFill>
                <a:latin typeface="Symbol" pitchFamily="2" charset="2"/>
              </a:rPr>
              <a:t>e</a:t>
            </a:r>
            <a:r>
              <a:rPr lang="nl-BE" altLang="nl-BE" sz="2000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nl-BE" altLang="nl-BE" sz="2000" dirty="0">
                <a:solidFill>
                  <a:srgbClr val="FF0000"/>
                </a:solidFill>
                <a:latin typeface="+mj-lt"/>
              </a:rPr>
              <a:t>)</a:t>
            </a:r>
            <a:endParaRPr lang="nl-BE" sz="2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6459585-1137-8F43-A879-386B43A03CE2}"/>
              </a:ext>
            </a:extLst>
          </p:cNvPr>
          <p:cNvSpPr txBox="1"/>
          <p:nvPr/>
        </p:nvSpPr>
        <p:spPr>
          <a:xfrm>
            <a:off x="5394243" y="3162283"/>
            <a:ext cx="1678525" cy="352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rgbClr val="FF0000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nl-BE" altLang="nl-BE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= -2,62</a:t>
            </a:r>
            <a:r>
              <a:rPr lang="nl-BE" altLang="nl-BE" i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**</a:t>
            </a:r>
            <a:r>
              <a:rPr lang="nl-BE" altLang="nl-BE" sz="2400" i="1" dirty="0"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6FEAD20-3EBE-0449-A8B2-CFB2F5CFFE5C}"/>
              </a:ext>
            </a:extLst>
          </p:cNvPr>
          <p:cNvSpPr txBox="1"/>
          <p:nvPr/>
        </p:nvSpPr>
        <p:spPr>
          <a:xfrm>
            <a:off x="2774956" y="2286475"/>
            <a:ext cx="1678525" cy="3528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chemeClr val="accent6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chemeClr val="accent6"/>
                </a:solidFill>
                <a:latin typeface="Times New Roman" panose="02020603050405020304" pitchFamily="18" charset="0"/>
              </a:rPr>
              <a:t>3 </a:t>
            </a:r>
            <a:r>
              <a:rPr lang="nl-BE" altLang="nl-BE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= 3,42</a:t>
            </a:r>
            <a:r>
              <a:rPr lang="nl-BE" altLang="nl-BE" i="1" baseline="30000" dirty="0">
                <a:solidFill>
                  <a:schemeClr val="accent6"/>
                </a:solidFill>
                <a:latin typeface="Times New Roman" panose="02020603050405020304" pitchFamily="18" charset="0"/>
              </a:rPr>
              <a:t>°</a:t>
            </a:r>
            <a:r>
              <a:rPr lang="nl-BE" altLang="nl-BE" sz="24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14FD1F7-B7A2-6641-A7B1-D72FEA571C4C}"/>
              </a:ext>
            </a:extLst>
          </p:cNvPr>
          <p:cNvSpPr txBox="1"/>
          <p:nvPr/>
        </p:nvSpPr>
        <p:spPr>
          <a:xfrm>
            <a:off x="4619106" y="5214355"/>
            <a:ext cx="2862562" cy="352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altLang="nl-BE" sz="2000" baseline="30000" dirty="0">
                <a:solidFill>
                  <a:schemeClr val="accent6"/>
                </a:solidFill>
                <a:latin typeface="+mj-lt"/>
              </a:rPr>
              <a:t>°</a:t>
            </a:r>
            <a:r>
              <a:rPr lang="nl-BE" altLang="nl-BE" sz="2000" dirty="0">
                <a:solidFill>
                  <a:schemeClr val="accent6"/>
                </a:solidFill>
                <a:latin typeface="+mj-lt"/>
              </a:rPr>
              <a:t>behaalde 12 i.p.v. 8,58 (</a:t>
            </a:r>
            <a:r>
              <a:rPr lang="nl-BE" altLang="nl-BE" sz="2000" i="1" dirty="0">
                <a:solidFill>
                  <a:schemeClr val="accent6"/>
                </a:solidFill>
                <a:latin typeface="Symbol" pitchFamily="2" charset="2"/>
              </a:rPr>
              <a:t>e</a:t>
            </a:r>
            <a:r>
              <a:rPr lang="nl-BE" altLang="nl-BE" sz="2000" i="1" baseline="-25000" dirty="0">
                <a:solidFill>
                  <a:schemeClr val="accent6"/>
                </a:solidFill>
                <a:latin typeface="Times New Roman" panose="02020603050405020304" pitchFamily="18" charset="0"/>
              </a:rPr>
              <a:t>3</a:t>
            </a:r>
            <a:r>
              <a:rPr lang="nl-BE" altLang="nl-BE" sz="2000" dirty="0">
                <a:solidFill>
                  <a:schemeClr val="accent6"/>
                </a:solidFill>
                <a:latin typeface="+mj-lt"/>
              </a:rPr>
              <a:t>)</a:t>
            </a:r>
            <a:endParaRPr lang="nl-BE" sz="2000" b="1" dirty="0">
              <a:solidFill>
                <a:schemeClr val="accent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FB03411-2085-1846-BB82-167958677744}"/>
              </a:ext>
            </a:extLst>
          </p:cNvPr>
          <p:cNvSpPr txBox="1"/>
          <p:nvPr/>
        </p:nvSpPr>
        <p:spPr>
          <a:xfrm>
            <a:off x="6642405" y="1546279"/>
            <a:ext cx="1678525" cy="3528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chemeClr val="accent6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chemeClr val="accent6"/>
                </a:solidFill>
                <a:latin typeface="Times New Roman" panose="02020603050405020304" pitchFamily="18" charset="0"/>
              </a:rPr>
              <a:t>4 </a:t>
            </a:r>
            <a:r>
              <a:rPr lang="nl-BE" altLang="nl-BE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= 1,92</a:t>
            </a:r>
            <a:r>
              <a:rPr lang="nl-BE" altLang="nl-BE" i="1" baseline="30000" dirty="0">
                <a:solidFill>
                  <a:schemeClr val="accent6"/>
                </a:solidFill>
                <a:latin typeface="Times New Roman" panose="02020603050405020304" pitchFamily="18" charset="0"/>
              </a:rPr>
              <a:t>°°</a:t>
            </a:r>
            <a:r>
              <a:rPr lang="nl-BE" altLang="nl-BE" sz="24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3442A3D9-7872-2E44-A95A-69247C272FBE}"/>
              </a:ext>
            </a:extLst>
          </p:cNvPr>
          <p:cNvSpPr txBox="1"/>
          <p:nvPr/>
        </p:nvSpPr>
        <p:spPr>
          <a:xfrm>
            <a:off x="4562833" y="5582462"/>
            <a:ext cx="3075924" cy="352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altLang="nl-BE" sz="2000" baseline="30000" dirty="0">
                <a:solidFill>
                  <a:schemeClr val="accent6"/>
                </a:solidFill>
                <a:latin typeface="+mj-lt"/>
              </a:rPr>
              <a:t>°°</a:t>
            </a:r>
            <a:r>
              <a:rPr lang="nl-BE" altLang="nl-BE" sz="2000" dirty="0">
                <a:solidFill>
                  <a:schemeClr val="accent6"/>
                </a:solidFill>
                <a:latin typeface="+mj-lt"/>
              </a:rPr>
              <a:t>behaalde 16 i.p.v. 14,08 (</a:t>
            </a:r>
            <a:r>
              <a:rPr lang="nl-BE" altLang="nl-BE" sz="2000" i="1" dirty="0">
                <a:solidFill>
                  <a:schemeClr val="accent6"/>
                </a:solidFill>
                <a:latin typeface="Symbol" pitchFamily="2" charset="2"/>
              </a:rPr>
              <a:t>e</a:t>
            </a:r>
            <a:r>
              <a:rPr lang="nl-BE" altLang="nl-BE" sz="2000" i="1" baseline="-25000" dirty="0">
                <a:solidFill>
                  <a:schemeClr val="accent6"/>
                </a:solidFill>
                <a:latin typeface="Times New Roman" panose="02020603050405020304" pitchFamily="18" charset="0"/>
              </a:rPr>
              <a:t>4</a:t>
            </a:r>
            <a:r>
              <a:rPr lang="nl-BE" altLang="nl-BE" sz="2000" dirty="0">
                <a:solidFill>
                  <a:schemeClr val="accent6"/>
                </a:solidFill>
                <a:latin typeface="+mj-lt"/>
              </a:rPr>
              <a:t>)</a:t>
            </a:r>
            <a:endParaRPr lang="nl-BE" sz="2000" b="1" dirty="0">
              <a:solidFill>
                <a:schemeClr val="accent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E00B92EA-5B29-1E41-879B-17643E25CD44}"/>
              </a:ext>
            </a:extLst>
          </p:cNvPr>
          <p:cNvSpPr/>
          <p:nvPr/>
        </p:nvSpPr>
        <p:spPr bwMode="auto">
          <a:xfrm>
            <a:off x="2588455" y="2286475"/>
            <a:ext cx="1252025" cy="13429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0D7C91F2-4B11-6E41-BD09-8120A545A3AB}"/>
                  </a:ext>
                </a:extLst>
              </p:cNvPr>
              <p:cNvSpPr txBox="1"/>
              <p:nvPr/>
            </p:nvSpPr>
            <p:spPr>
              <a:xfrm>
                <a:off x="1592242" y="2875214"/>
                <a:ext cx="850797" cy="517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nl-BE" sz="2800" b="1" i="1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0D7C91F2-4B11-6E41-BD09-8120A545A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242" y="2875214"/>
                <a:ext cx="850797" cy="517898"/>
              </a:xfrm>
              <a:prstGeom prst="rect">
                <a:avLst/>
              </a:prstGeom>
              <a:blipFill>
                <a:blip r:embed="rId4"/>
                <a:stretch>
                  <a:fillRect t="-119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0C1406BD-BFA4-FA44-AF7E-04D3694EF911}"/>
              </a:ext>
            </a:extLst>
          </p:cNvPr>
          <p:cNvCxnSpPr>
            <a:cxnSpLocks/>
          </p:cNvCxnSpPr>
          <p:nvPr/>
        </p:nvCxnSpPr>
        <p:spPr>
          <a:xfrm>
            <a:off x="2219133" y="3162283"/>
            <a:ext cx="817135" cy="3283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C620D30A-39A4-6F44-8263-AF57506EFE3B}"/>
                  </a:ext>
                </a:extLst>
              </p:cNvPr>
              <p:cNvSpPr txBox="1"/>
              <p:nvPr/>
            </p:nvSpPr>
            <p:spPr>
              <a:xfrm>
                <a:off x="1474277" y="1985508"/>
                <a:ext cx="850797" cy="517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nl-BE" sz="2800" b="1" i="1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C620D30A-39A4-6F44-8263-AF57506EF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77" y="1985508"/>
                <a:ext cx="850797" cy="517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7010D753-C766-0743-A317-3E8D870B7ABA}"/>
              </a:ext>
            </a:extLst>
          </p:cNvPr>
          <p:cNvCxnSpPr>
            <a:cxnSpLocks/>
          </p:cNvCxnSpPr>
          <p:nvPr/>
        </p:nvCxnSpPr>
        <p:spPr>
          <a:xfrm>
            <a:off x="2095038" y="2319565"/>
            <a:ext cx="874786" cy="40262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3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A15BF-F1E6-4447-84CD-C00DEB935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How to lie with statistics?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F2C3220-895D-6D49-B3DA-BA12B290D8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5" name="Tijdelijke aanduiding voor inhoud 4" descr="Cantril_ladder">
            <a:hlinkClick r:id="rId3"/>
            <a:extLst>
              <a:ext uri="{FF2B5EF4-FFF2-40B4-BE49-F238E27FC236}">
                <a16:creationId xmlns:a16="http://schemas.microsoft.com/office/drawing/2014/main" id="{1D0502A1-6105-A740-B457-A736528F1C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893011"/>
            <a:ext cx="6396659" cy="396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lf 5">
            <a:extLst>
              <a:ext uri="{FF2B5EF4-FFF2-40B4-BE49-F238E27FC236}">
                <a16:creationId xmlns:a16="http://schemas.microsoft.com/office/drawing/2014/main" id="{74619457-8172-0446-ACF4-C57D61F8C5C5}"/>
              </a:ext>
            </a:extLst>
          </p:cNvPr>
          <p:cNvSpPr/>
          <p:nvPr/>
        </p:nvSpPr>
        <p:spPr bwMode="auto">
          <a:xfrm>
            <a:off x="7527235" y="1669774"/>
            <a:ext cx="4293704" cy="1881809"/>
          </a:xfrm>
          <a:prstGeom prst="wave">
            <a:avLst>
              <a:gd name="adj1" fmla="val 7570"/>
              <a:gd name="adj2" fmla="val 0"/>
            </a:avLst>
          </a:prstGeom>
          <a:noFill/>
          <a:ln w="3175">
            <a:solidFill>
              <a:schemeClr val="accent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algn="ctr">
              <a:spcAft>
                <a:spcPts val="0"/>
              </a:spcAft>
            </a:pPr>
            <a:r>
              <a:rPr lang="nl-NL" sz="1200" i="1" dirty="0">
                <a:solidFill>
                  <a:srgbClr val="FF0000"/>
                </a:solidFill>
                <a:latin typeface="+mn-lt"/>
                <a:ea typeface="MS PGothic" charset="0"/>
              </a:rPr>
              <a:t>Wie kinderen in huis heeft, is doorgaans </a:t>
            </a:r>
            <a:r>
              <a:rPr lang="nl-NL" sz="1200" b="1" i="1" dirty="0">
                <a:solidFill>
                  <a:srgbClr val="FF0000"/>
                </a:solidFill>
                <a:latin typeface="+mn-lt"/>
                <a:ea typeface="MS PGothic" charset="0"/>
              </a:rPr>
              <a:t>iets ongelukkiger </a:t>
            </a:r>
            <a:r>
              <a:rPr lang="nl-NL" sz="1200" i="1" dirty="0">
                <a:solidFill>
                  <a:srgbClr val="FF0000"/>
                </a:solidFill>
                <a:latin typeface="+mn-lt"/>
                <a:ea typeface="MS PGothic" charset="0"/>
              </a:rPr>
              <a:t>dan wie geen kinderen in huis heeft</a:t>
            </a:r>
            <a:r>
              <a:rPr lang="nl-NL" sz="1200" i="1" dirty="0">
                <a:latin typeface="+mn-lt"/>
                <a:ea typeface="MS PGothic" charset="0"/>
              </a:rPr>
              <a:t>. </a:t>
            </a:r>
            <a:r>
              <a:rPr lang="nl-NL" sz="1200" i="1" dirty="0">
                <a:solidFill>
                  <a:srgbClr val="808080"/>
                </a:solidFill>
                <a:latin typeface="+mn-lt"/>
                <a:ea typeface="MS PGothic" charset="0"/>
              </a:rPr>
              <a:t>Dit blijkt uit één van de grootste studies in zijn soort, gisteren gepubliceerd in het wetenschappelijk tijdschrift PNAS. </a:t>
            </a:r>
            <a:r>
              <a:rPr lang="nl-NL" sz="1000" dirty="0">
                <a:solidFill>
                  <a:srgbClr val="808080"/>
                </a:solidFill>
                <a:latin typeface="+mn-lt"/>
                <a:ea typeface="MS PGothic" charset="0"/>
                <a:hlinkClick r:id="rId5"/>
              </a:rPr>
              <a:t>De Morgen – 14/01/2014</a:t>
            </a:r>
            <a:endParaRPr lang="nl-BE" sz="1200" dirty="0">
              <a:latin typeface="+mn-lt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7" name="Golf 6">
            <a:extLst>
              <a:ext uri="{FF2B5EF4-FFF2-40B4-BE49-F238E27FC236}">
                <a16:creationId xmlns:a16="http://schemas.microsoft.com/office/drawing/2014/main" id="{CCB6B3B4-8D1D-4049-928F-541AA570A401}"/>
              </a:ext>
            </a:extLst>
          </p:cNvPr>
          <p:cNvSpPr/>
          <p:nvPr/>
        </p:nvSpPr>
        <p:spPr bwMode="auto">
          <a:xfrm>
            <a:off x="7527235" y="3782346"/>
            <a:ext cx="4293704" cy="1908313"/>
          </a:xfrm>
          <a:prstGeom prst="wave">
            <a:avLst>
              <a:gd name="adj1" fmla="val 6944"/>
              <a:gd name="adj2" fmla="val 0"/>
            </a:avLst>
          </a:prstGeom>
          <a:noFill/>
          <a:ln w="3175">
            <a:solidFill>
              <a:schemeClr val="accent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algn="ctr">
              <a:spcAft>
                <a:spcPts val="450"/>
              </a:spcAft>
            </a:pPr>
            <a:r>
              <a:rPr lang="nl-NL" sz="1100" i="1" dirty="0">
                <a:solidFill>
                  <a:srgbClr val="808080"/>
                </a:solidFill>
                <a:latin typeface="Verdana" charset="0"/>
                <a:ea typeface="MS PGothic" charset="0"/>
              </a:rPr>
              <a:t>Een studie aan de Princeton University, waaraan 1,8 miljoen Amerikanen en meer dan 1 miljoen respondenten uit andere landen hebben deelgenomen, </a:t>
            </a:r>
            <a:r>
              <a:rPr lang="nl-NL" sz="1100" i="1" dirty="0">
                <a:solidFill>
                  <a:srgbClr val="00B050"/>
                </a:solidFill>
                <a:latin typeface="Verdana" charset="0"/>
                <a:ea typeface="MS PGothic" charset="0"/>
              </a:rPr>
              <a:t>toont aan dat koppels met kinderen </a:t>
            </a:r>
            <a:r>
              <a:rPr lang="nl-NL" sz="1100" b="1" i="1" dirty="0">
                <a:solidFill>
                  <a:srgbClr val="00B050"/>
                </a:solidFill>
                <a:latin typeface="Verdana" charset="0"/>
                <a:ea typeface="MS PGothic" charset="0"/>
              </a:rPr>
              <a:t>ongeveer even gelukkig </a:t>
            </a:r>
            <a:r>
              <a:rPr lang="nl-NL" sz="1100" i="1" dirty="0">
                <a:solidFill>
                  <a:srgbClr val="00B050"/>
                </a:solidFill>
                <a:latin typeface="Verdana" charset="0"/>
                <a:ea typeface="MS PGothic" charset="0"/>
              </a:rPr>
              <a:t>zijn als kinderloze stelletjes. </a:t>
            </a:r>
            <a:r>
              <a:rPr lang="nl-NL" sz="900" dirty="0">
                <a:latin typeface="Verdana" charset="0"/>
                <a:ea typeface="MS PGothic" charset="0"/>
                <a:hlinkClick r:id="rId6"/>
              </a:rPr>
              <a:t>De Standaard – 14/01/2014</a:t>
            </a:r>
            <a:endParaRPr lang="nl-BE" sz="11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0474B9E-7E0B-4D15-A472-D6E314B68BF0}"/>
              </a:ext>
            </a:extLst>
          </p:cNvPr>
          <p:cNvSpPr txBox="1"/>
          <p:nvPr/>
        </p:nvSpPr>
        <p:spPr>
          <a:xfrm>
            <a:off x="1805940" y="5881973"/>
            <a:ext cx="22098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BE" sz="2800" b="1" i="1" dirty="0">
                <a:solidFill>
                  <a:srgbClr val="00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nl-BE" sz="2800" b="1" dirty="0">
                <a:solidFill>
                  <a:srgbClr val="000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= +/- 3 000 000 </a:t>
            </a:r>
          </a:p>
        </p:txBody>
      </p:sp>
    </p:spTree>
    <p:extLst>
      <p:ext uri="{BB962C8B-B14F-4D97-AF65-F5344CB8AC3E}">
        <p14:creationId xmlns:p14="http://schemas.microsoft.com/office/powerpoint/2010/main" val="2872081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D9323-4574-2F46-84C7-F1104620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functie past het best?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B92C5B1-602B-3D47-A4A7-3CDF78B488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40</a:t>
            </a:fld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52CC618-ED01-2549-8867-0CBABB8F8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68"/>
          <a:stretch/>
        </p:blipFill>
        <p:spPr>
          <a:xfrm>
            <a:off x="600029" y="1756160"/>
            <a:ext cx="8056563" cy="3518027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A59B44B-FD65-7E4D-8D2D-7F780C4683DC}"/>
              </a:ext>
            </a:extLst>
          </p:cNvPr>
          <p:cNvCxnSpPr>
            <a:cxnSpLocks/>
          </p:cNvCxnSpPr>
          <p:nvPr/>
        </p:nvCxnSpPr>
        <p:spPr>
          <a:xfrm flipV="1">
            <a:off x="5303514" y="2855741"/>
            <a:ext cx="0" cy="47478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4370216-52AA-2C4D-96C3-C2C73AED420C}"/>
              </a:ext>
            </a:extLst>
          </p:cNvPr>
          <p:cNvCxnSpPr>
            <a:cxnSpLocks/>
          </p:cNvCxnSpPr>
          <p:nvPr/>
        </p:nvCxnSpPr>
        <p:spPr>
          <a:xfrm flipV="1">
            <a:off x="1629504" y="3854548"/>
            <a:ext cx="0" cy="334126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BCF3444A-2BAD-974D-BDE4-0AC9A2FFC94D}"/>
              </a:ext>
            </a:extLst>
          </p:cNvPr>
          <p:cNvCxnSpPr>
            <a:cxnSpLocks/>
          </p:cNvCxnSpPr>
          <p:nvPr/>
        </p:nvCxnSpPr>
        <p:spPr>
          <a:xfrm flipV="1">
            <a:off x="3036268" y="2811191"/>
            <a:ext cx="0" cy="645945"/>
          </a:xfrm>
          <a:prstGeom prst="line">
            <a:avLst/>
          </a:prstGeom>
          <a:ln w="28575">
            <a:solidFill>
              <a:schemeClr val="accent6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1CAE569-7593-974C-86B7-AC5EFCB40E1D}"/>
              </a:ext>
            </a:extLst>
          </p:cNvPr>
          <p:cNvCxnSpPr>
            <a:cxnSpLocks/>
          </p:cNvCxnSpPr>
          <p:nvPr/>
        </p:nvCxnSpPr>
        <p:spPr>
          <a:xfrm flipV="1">
            <a:off x="7144037" y="1995268"/>
            <a:ext cx="0" cy="339969"/>
          </a:xfrm>
          <a:prstGeom prst="line">
            <a:avLst/>
          </a:prstGeom>
          <a:ln w="28575">
            <a:solidFill>
              <a:schemeClr val="accent6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6BD51E2F-26D8-2841-8895-D142FF3D16D7}"/>
              </a:ext>
            </a:extLst>
          </p:cNvPr>
          <p:cNvSpPr txBox="1"/>
          <p:nvPr/>
        </p:nvSpPr>
        <p:spPr>
          <a:xfrm>
            <a:off x="1693107" y="3855183"/>
            <a:ext cx="1678525" cy="352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rgbClr val="FF0000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nl-BE" altLang="nl-BE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= -1,69</a:t>
            </a:r>
            <a:r>
              <a:rPr lang="nl-BE" altLang="nl-BE" i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nl-BE" altLang="nl-BE" sz="2400" i="1" dirty="0"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6459585-1137-8F43-A879-386B43A03CE2}"/>
              </a:ext>
            </a:extLst>
          </p:cNvPr>
          <p:cNvSpPr txBox="1"/>
          <p:nvPr/>
        </p:nvSpPr>
        <p:spPr>
          <a:xfrm>
            <a:off x="5394243" y="3162283"/>
            <a:ext cx="1678525" cy="352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rgbClr val="FF0000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nl-BE" altLang="nl-BE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= -2,62</a:t>
            </a:r>
            <a:r>
              <a:rPr lang="nl-BE" altLang="nl-BE" i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**</a:t>
            </a:r>
            <a:r>
              <a:rPr lang="nl-BE" altLang="nl-BE" sz="2400" i="1" dirty="0"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6FEAD20-3EBE-0449-A8B2-CFB2F5CFFE5C}"/>
              </a:ext>
            </a:extLst>
          </p:cNvPr>
          <p:cNvSpPr txBox="1"/>
          <p:nvPr/>
        </p:nvSpPr>
        <p:spPr>
          <a:xfrm>
            <a:off x="2774956" y="2286475"/>
            <a:ext cx="1678525" cy="3528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chemeClr val="accent6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chemeClr val="accent6"/>
                </a:solidFill>
                <a:latin typeface="Times New Roman" panose="02020603050405020304" pitchFamily="18" charset="0"/>
              </a:rPr>
              <a:t>3 </a:t>
            </a:r>
            <a:r>
              <a:rPr lang="nl-BE" altLang="nl-BE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= 3,42</a:t>
            </a:r>
            <a:r>
              <a:rPr lang="nl-BE" altLang="nl-BE" i="1" baseline="30000" dirty="0">
                <a:solidFill>
                  <a:schemeClr val="accent6"/>
                </a:solidFill>
                <a:latin typeface="Times New Roman" panose="02020603050405020304" pitchFamily="18" charset="0"/>
              </a:rPr>
              <a:t>°</a:t>
            </a:r>
            <a:r>
              <a:rPr lang="nl-BE" altLang="nl-BE" sz="24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FB03411-2085-1846-BB82-167958677744}"/>
              </a:ext>
            </a:extLst>
          </p:cNvPr>
          <p:cNvSpPr txBox="1"/>
          <p:nvPr/>
        </p:nvSpPr>
        <p:spPr>
          <a:xfrm>
            <a:off x="6642405" y="1546279"/>
            <a:ext cx="1678525" cy="3528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chemeClr val="accent6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chemeClr val="accent6"/>
                </a:solidFill>
                <a:latin typeface="Times New Roman" panose="02020603050405020304" pitchFamily="18" charset="0"/>
              </a:rPr>
              <a:t>4 </a:t>
            </a:r>
            <a:r>
              <a:rPr lang="nl-BE" altLang="nl-BE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= 1,92</a:t>
            </a:r>
            <a:r>
              <a:rPr lang="nl-BE" altLang="nl-BE" i="1" baseline="30000" dirty="0">
                <a:solidFill>
                  <a:schemeClr val="accent6"/>
                </a:solidFill>
                <a:latin typeface="Times New Roman" panose="02020603050405020304" pitchFamily="18" charset="0"/>
              </a:rPr>
              <a:t>°°</a:t>
            </a:r>
            <a:r>
              <a:rPr lang="nl-BE" altLang="nl-BE" sz="24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E00B92EA-5B29-1E41-879B-17643E25CD44}"/>
              </a:ext>
            </a:extLst>
          </p:cNvPr>
          <p:cNvSpPr/>
          <p:nvPr/>
        </p:nvSpPr>
        <p:spPr bwMode="auto">
          <a:xfrm>
            <a:off x="2588455" y="2286475"/>
            <a:ext cx="1252025" cy="13429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0D7C91F2-4B11-6E41-BD09-8120A545A3AB}"/>
                  </a:ext>
                </a:extLst>
              </p:cNvPr>
              <p:cNvSpPr txBox="1"/>
              <p:nvPr/>
            </p:nvSpPr>
            <p:spPr>
              <a:xfrm>
                <a:off x="1592242" y="2875214"/>
                <a:ext cx="850797" cy="517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nl-BE" sz="2800" b="1" i="1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0D7C91F2-4B11-6E41-BD09-8120A545A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242" y="2875214"/>
                <a:ext cx="850797" cy="517898"/>
              </a:xfrm>
              <a:prstGeom prst="rect">
                <a:avLst/>
              </a:prstGeom>
              <a:blipFill>
                <a:blip r:embed="rId4"/>
                <a:stretch>
                  <a:fillRect t="-14118" r="-2785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0C1406BD-BFA4-FA44-AF7E-04D3694EF911}"/>
              </a:ext>
            </a:extLst>
          </p:cNvPr>
          <p:cNvCxnSpPr>
            <a:cxnSpLocks/>
          </p:cNvCxnSpPr>
          <p:nvPr/>
        </p:nvCxnSpPr>
        <p:spPr>
          <a:xfrm>
            <a:off x="2219133" y="3162283"/>
            <a:ext cx="817135" cy="3283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C620D30A-39A4-6F44-8263-AF57506EFE3B}"/>
                  </a:ext>
                </a:extLst>
              </p:cNvPr>
              <p:cNvSpPr txBox="1"/>
              <p:nvPr/>
            </p:nvSpPr>
            <p:spPr>
              <a:xfrm>
                <a:off x="1474277" y="1985508"/>
                <a:ext cx="850797" cy="517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nl-BE" sz="2800" b="1" i="1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C620D30A-39A4-6F44-8263-AF57506EF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77" y="1985508"/>
                <a:ext cx="850797" cy="517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7010D753-C766-0743-A317-3E8D870B7ABA}"/>
              </a:ext>
            </a:extLst>
          </p:cNvPr>
          <p:cNvCxnSpPr>
            <a:cxnSpLocks/>
          </p:cNvCxnSpPr>
          <p:nvPr/>
        </p:nvCxnSpPr>
        <p:spPr>
          <a:xfrm>
            <a:off x="2095038" y="2319565"/>
            <a:ext cx="874786" cy="40262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746BC1B0-1531-4A21-B21A-DE1512864F78}"/>
              </a:ext>
            </a:extLst>
          </p:cNvPr>
          <p:cNvSpPr txBox="1"/>
          <p:nvPr/>
        </p:nvSpPr>
        <p:spPr>
          <a:xfrm>
            <a:off x="1371600" y="5274187"/>
            <a:ext cx="9805736" cy="791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SSE </a:t>
            </a:r>
            <a:r>
              <a:rPr lang="nl-BE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= </a:t>
            </a:r>
            <a:r>
              <a:rPr lang="nl-BE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</a:t>
            </a:r>
            <a:r>
              <a:rPr lang="nl-BE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Squares of </a:t>
            </a:r>
            <a:r>
              <a:rPr lang="nl-BE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Errors</a:t>
            </a:r>
            <a:r>
              <a:rPr lang="nl-BE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r>
              <a:rPr lang="nl-BE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= Som van de kwadraten van de predictiefouten</a:t>
            </a:r>
          </a:p>
        </p:txBody>
      </p:sp>
    </p:spTree>
    <p:extLst>
      <p:ext uri="{BB962C8B-B14F-4D97-AF65-F5344CB8AC3E}">
        <p14:creationId xmlns:p14="http://schemas.microsoft.com/office/powerpoint/2010/main" val="2443765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D9323-4574-2F46-84C7-F1104620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functie past het best?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B92C5B1-602B-3D47-A4A7-3CDF78B488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41</a:t>
            </a:fld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52CC618-ED01-2549-8867-0CBABB8F8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68"/>
          <a:stretch/>
        </p:blipFill>
        <p:spPr>
          <a:xfrm>
            <a:off x="600029" y="1756160"/>
            <a:ext cx="8056563" cy="3518027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A59B44B-FD65-7E4D-8D2D-7F780C4683DC}"/>
              </a:ext>
            </a:extLst>
          </p:cNvPr>
          <p:cNvCxnSpPr>
            <a:cxnSpLocks/>
          </p:cNvCxnSpPr>
          <p:nvPr/>
        </p:nvCxnSpPr>
        <p:spPr>
          <a:xfrm flipV="1">
            <a:off x="5303514" y="2855741"/>
            <a:ext cx="0" cy="47478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4370216-52AA-2C4D-96C3-C2C73AED420C}"/>
              </a:ext>
            </a:extLst>
          </p:cNvPr>
          <p:cNvCxnSpPr>
            <a:cxnSpLocks/>
          </p:cNvCxnSpPr>
          <p:nvPr/>
        </p:nvCxnSpPr>
        <p:spPr>
          <a:xfrm flipV="1">
            <a:off x="1629504" y="3854548"/>
            <a:ext cx="0" cy="334126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BCF3444A-2BAD-974D-BDE4-0AC9A2FFC94D}"/>
              </a:ext>
            </a:extLst>
          </p:cNvPr>
          <p:cNvCxnSpPr>
            <a:cxnSpLocks/>
          </p:cNvCxnSpPr>
          <p:nvPr/>
        </p:nvCxnSpPr>
        <p:spPr>
          <a:xfrm flipV="1">
            <a:off x="3036268" y="2811191"/>
            <a:ext cx="0" cy="645945"/>
          </a:xfrm>
          <a:prstGeom prst="line">
            <a:avLst/>
          </a:prstGeom>
          <a:ln w="28575">
            <a:solidFill>
              <a:schemeClr val="accent6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1CAE569-7593-974C-86B7-AC5EFCB40E1D}"/>
              </a:ext>
            </a:extLst>
          </p:cNvPr>
          <p:cNvCxnSpPr>
            <a:cxnSpLocks/>
          </p:cNvCxnSpPr>
          <p:nvPr/>
        </p:nvCxnSpPr>
        <p:spPr>
          <a:xfrm flipV="1">
            <a:off x="7144037" y="1995268"/>
            <a:ext cx="0" cy="339969"/>
          </a:xfrm>
          <a:prstGeom prst="line">
            <a:avLst/>
          </a:prstGeom>
          <a:ln w="28575">
            <a:solidFill>
              <a:schemeClr val="accent6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6BD51E2F-26D8-2841-8895-D142FF3D16D7}"/>
              </a:ext>
            </a:extLst>
          </p:cNvPr>
          <p:cNvSpPr txBox="1"/>
          <p:nvPr/>
        </p:nvSpPr>
        <p:spPr>
          <a:xfrm>
            <a:off x="1693107" y="3855183"/>
            <a:ext cx="1678525" cy="352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rgbClr val="FF0000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nl-BE" altLang="nl-BE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= -1,69</a:t>
            </a:r>
            <a:r>
              <a:rPr lang="nl-BE" altLang="nl-BE" i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nl-BE" altLang="nl-BE" sz="2400" i="1" dirty="0"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6459585-1137-8F43-A879-386B43A03CE2}"/>
              </a:ext>
            </a:extLst>
          </p:cNvPr>
          <p:cNvSpPr txBox="1"/>
          <p:nvPr/>
        </p:nvSpPr>
        <p:spPr>
          <a:xfrm>
            <a:off x="5394243" y="3162283"/>
            <a:ext cx="1678525" cy="352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rgbClr val="FF0000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nl-BE" altLang="nl-BE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= -2,62</a:t>
            </a:r>
            <a:r>
              <a:rPr lang="nl-BE" altLang="nl-BE" i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**</a:t>
            </a:r>
            <a:r>
              <a:rPr lang="nl-BE" altLang="nl-BE" sz="2400" i="1" dirty="0"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6FEAD20-3EBE-0449-A8B2-CFB2F5CFFE5C}"/>
              </a:ext>
            </a:extLst>
          </p:cNvPr>
          <p:cNvSpPr txBox="1"/>
          <p:nvPr/>
        </p:nvSpPr>
        <p:spPr>
          <a:xfrm>
            <a:off x="2774956" y="2286475"/>
            <a:ext cx="1678525" cy="3528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chemeClr val="accent6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chemeClr val="accent6"/>
                </a:solidFill>
                <a:latin typeface="Times New Roman" panose="02020603050405020304" pitchFamily="18" charset="0"/>
              </a:rPr>
              <a:t>3 </a:t>
            </a:r>
            <a:r>
              <a:rPr lang="nl-BE" altLang="nl-BE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= 3,42</a:t>
            </a:r>
            <a:r>
              <a:rPr lang="nl-BE" altLang="nl-BE" i="1" baseline="30000" dirty="0">
                <a:solidFill>
                  <a:schemeClr val="accent6"/>
                </a:solidFill>
                <a:latin typeface="Times New Roman" panose="02020603050405020304" pitchFamily="18" charset="0"/>
              </a:rPr>
              <a:t>°</a:t>
            </a:r>
            <a:r>
              <a:rPr lang="nl-BE" altLang="nl-BE" sz="24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FB03411-2085-1846-BB82-167958677744}"/>
              </a:ext>
            </a:extLst>
          </p:cNvPr>
          <p:cNvSpPr txBox="1"/>
          <p:nvPr/>
        </p:nvSpPr>
        <p:spPr>
          <a:xfrm>
            <a:off x="6642405" y="1546279"/>
            <a:ext cx="1678525" cy="3528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nl-BE" altLang="nl-BE" i="1" dirty="0">
                <a:solidFill>
                  <a:schemeClr val="accent6"/>
                </a:solidFill>
                <a:latin typeface="Symbol" pitchFamily="2" charset="2"/>
              </a:rPr>
              <a:t>e</a:t>
            </a:r>
            <a:r>
              <a:rPr lang="nl-BE" altLang="nl-BE" i="1" baseline="-25000" dirty="0">
                <a:solidFill>
                  <a:schemeClr val="accent6"/>
                </a:solidFill>
                <a:latin typeface="Times New Roman" panose="02020603050405020304" pitchFamily="18" charset="0"/>
              </a:rPr>
              <a:t>4 </a:t>
            </a:r>
            <a:r>
              <a:rPr lang="nl-BE" altLang="nl-BE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= 1,92</a:t>
            </a:r>
            <a:r>
              <a:rPr lang="nl-BE" altLang="nl-BE" i="1" baseline="30000" dirty="0">
                <a:solidFill>
                  <a:schemeClr val="accent6"/>
                </a:solidFill>
                <a:latin typeface="Times New Roman" panose="02020603050405020304" pitchFamily="18" charset="0"/>
              </a:rPr>
              <a:t>°°</a:t>
            </a:r>
            <a:r>
              <a:rPr lang="nl-BE" altLang="nl-BE" sz="24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 </a:t>
            </a:r>
            <a:endParaRPr lang="nl-BE" sz="2400" b="1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E00B92EA-5B29-1E41-879B-17643E25CD44}"/>
              </a:ext>
            </a:extLst>
          </p:cNvPr>
          <p:cNvSpPr/>
          <p:nvPr/>
        </p:nvSpPr>
        <p:spPr bwMode="auto">
          <a:xfrm>
            <a:off x="2588455" y="2286475"/>
            <a:ext cx="1252025" cy="13429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0D7C91F2-4B11-6E41-BD09-8120A545A3AB}"/>
                  </a:ext>
                </a:extLst>
              </p:cNvPr>
              <p:cNvSpPr txBox="1"/>
              <p:nvPr/>
            </p:nvSpPr>
            <p:spPr>
              <a:xfrm>
                <a:off x="1592242" y="2875214"/>
                <a:ext cx="850797" cy="517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nl-BE" sz="2800" b="1" i="1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0D7C91F2-4B11-6E41-BD09-8120A545A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242" y="2875214"/>
                <a:ext cx="850797" cy="517898"/>
              </a:xfrm>
              <a:prstGeom prst="rect">
                <a:avLst/>
              </a:prstGeom>
              <a:blipFill>
                <a:blip r:embed="rId4"/>
                <a:stretch>
                  <a:fillRect t="-14118" r="-2785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0C1406BD-BFA4-FA44-AF7E-04D3694EF911}"/>
              </a:ext>
            </a:extLst>
          </p:cNvPr>
          <p:cNvCxnSpPr>
            <a:cxnSpLocks/>
          </p:cNvCxnSpPr>
          <p:nvPr/>
        </p:nvCxnSpPr>
        <p:spPr>
          <a:xfrm>
            <a:off x="2219133" y="3162283"/>
            <a:ext cx="817135" cy="3283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C620D30A-39A4-6F44-8263-AF57506EFE3B}"/>
                  </a:ext>
                </a:extLst>
              </p:cNvPr>
              <p:cNvSpPr txBox="1"/>
              <p:nvPr/>
            </p:nvSpPr>
            <p:spPr>
              <a:xfrm>
                <a:off x="1474277" y="1985508"/>
                <a:ext cx="850797" cy="517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nl-B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nl-BE" sz="2800" b="1" i="1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C620D30A-39A4-6F44-8263-AF57506EF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77" y="1985508"/>
                <a:ext cx="850797" cy="517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7010D753-C766-0743-A317-3E8D870B7ABA}"/>
              </a:ext>
            </a:extLst>
          </p:cNvPr>
          <p:cNvCxnSpPr>
            <a:cxnSpLocks/>
          </p:cNvCxnSpPr>
          <p:nvPr/>
        </p:nvCxnSpPr>
        <p:spPr>
          <a:xfrm>
            <a:off x="2095038" y="2319565"/>
            <a:ext cx="874786" cy="40262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746BC1B0-1531-4A21-B21A-DE1512864F78}"/>
              </a:ext>
            </a:extLst>
          </p:cNvPr>
          <p:cNvSpPr txBox="1"/>
          <p:nvPr/>
        </p:nvSpPr>
        <p:spPr>
          <a:xfrm>
            <a:off x="1371600" y="5274187"/>
            <a:ext cx="9805736" cy="791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SSE </a:t>
            </a:r>
            <a:r>
              <a:rPr lang="nl-BE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= </a:t>
            </a:r>
            <a:r>
              <a:rPr lang="nl-BE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</a:t>
            </a:r>
            <a:r>
              <a:rPr lang="nl-BE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Squares of </a:t>
            </a:r>
            <a:r>
              <a:rPr lang="nl-BE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Errors</a:t>
            </a:r>
            <a:r>
              <a:rPr lang="nl-BE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r>
              <a:rPr lang="nl-BE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= Som van de kwadraten van de predictiefouten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79C90188-972F-4ECF-9B89-B75D3A82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277" y="5914246"/>
            <a:ext cx="4774994" cy="5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393700">
              <a:spcBef>
                <a:spcPct val="20000"/>
              </a:spcBef>
              <a:buChar char="•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393700">
              <a:spcBef>
                <a:spcPct val="20000"/>
              </a:spcBef>
              <a:buChar char="-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393700">
              <a:spcBef>
                <a:spcPct val="20000"/>
              </a:spcBef>
              <a:buChar char="•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393700">
              <a:spcBef>
                <a:spcPct val="20000"/>
              </a:spcBef>
              <a:buChar char="-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393700">
              <a:spcBef>
                <a:spcPct val="20000"/>
              </a:spcBef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05000"/>
              <a:buFontTx/>
              <a:buNone/>
            </a:pPr>
            <a:r>
              <a:rPr lang="en-GB" altLang="nl-BE" sz="2000" b="1" dirty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en-GB" altLang="nl-BE" sz="2000" b="1" dirty="0" err="1">
                <a:solidFill>
                  <a:schemeClr val="tx2"/>
                </a:solidFill>
                <a:sym typeface="Wingdings" panose="05000000000000000000" pitchFamily="2" charset="2"/>
              </a:rPr>
              <a:t>Rechte</a:t>
            </a:r>
            <a:r>
              <a:rPr lang="en-GB" altLang="nl-BE" sz="2000" b="1" dirty="0">
                <a:solidFill>
                  <a:schemeClr val="tx2"/>
                </a:solidFill>
                <a:sym typeface="Wingdings" panose="05000000000000000000" pitchFamily="2" charset="2"/>
              </a:rPr>
              <a:t> die SSE </a:t>
            </a:r>
            <a:r>
              <a:rPr lang="en-GB" altLang="nl-BE" sz="2000" b="1" dirty="0" err="1">
                <a:solidFill>
                  <a:schemeClr val="tx2"/>
                </a:solidFill>
                <a:sym typeface="Wingdings" panose="05000000000000000000" pitchFamily="2" charset="2"/>
              </a:rPr>
              <a:t>minimaliseert</a:t>
            </a:r>
            <a:r>
              <a:rPr lang="en-GB" altLang="nl-BE" sz="20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endParaRPr lang="en-GB" altLang="nl-BE" sz="2000" baseline="0" dirty="0">
              <a:solidFill>
                <a:schemeClr val="tx2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F3C432-5F91-A0F7-38CF-766FC8EED7FF}"/>
              </a:ext>
            </a:extLst>
          </p:cNvPr>
          <p:cNvSpPr txBox="1"/>
          <p:nvPr/>
        </p:nvSpPr>
        <p:spPr>
          <a:xfrm>
            <a:off x="8559770" y="5573596"/>
            <a:ext cx="3575180" cy="98476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BE" sz="2800" b="1" dirty="0">
                <a:solidFill>
                  <a:schemeClr val="bg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Ordinary Least Squares methode (OLS)</a:t>
            </a:r>
          </a:p>
        </p:txBody>
      </p:sp>
    </p:spTree>
    <p:extLst>
      <p:ext uri="{BB962C8B-B14F-4D97-AF65-F5344CB8AC3E}">
        <p14:creationId xmlns:p14="http://schemas.microsoft.com/office/powerpoint/2010/main" val="1588550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62ABF-FA98-224C-80D0-32D8EEAF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egressie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FBF0C84-80EF-D34A-9358-9BF7585BD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42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D5E720-9E63-0846-9387-C25CBD5C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Model1 &lt;- lm(Resultaat ~ Autonome_mot, data = StatistiekB)</a:t>
            </a:r>
          </a:p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summary(Model1)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lm(formula = Resultaat ~ Autonome_mot, data = StatistiekB)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Residuals: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Min      1Q  Median      3Q     Max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-3.3142 -0.7346 -0.0244  0.7036  3.4245 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Estimate Std. Error t value Pr(&gt;|t|)   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2.345113   0.275843   8.502 3.43e-16 ***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Autonome_mot 0.144893   0.004531  31.979  &lt; 2e-16 ***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Signif. codes:  0 ‘***’ 0.001 ‘**’ 0.01 ‘*’ 0.05 ‘.’ 0.1 ‘ ’ 1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1.006 on 414 degrees of freedom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(84 observations deleted due to missingness)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0.7118,	Adjusted R-squared:  0.7111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 1023 on 1 and 414 DF,  p-value: &lt; 2.2e-16</a:t>
            </a:r>
          </a:p>
        </p:txBody>
      </p:sp>
      <p:pic>
        <p:nvPicPr>
          <p:cNvPr id="5" name="Picture 2" descr="Afbeeldingsresultaat voor R">
            <a:extLst>
              <a:ext uri="{FF2B5EF4-FFF2-40B4-BE49-F238E27FC236}">
                <a16:creationId xmlns:a16="http://schemas.microsoft.com/office/drawing/2014/main" id="{946DB829-E028-2A41-BAE7-67414F2B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667" l="4000" r="94667">
                        <a14:foregroundMark x1="15556" y1="24889" x2="4000" y2="64000"/>
                        <a14:foregroundMark x1="4000" y1="64000" x2="4000" y2="65778"/>
                        <a14:foregroundMark x1="19556" y1="12000" x2="55111" y2="7556"/>
                        <a14:foregroundMark x1="55111" y1="7556" x2="61333" y2="7556"/>
                        <a14:foregroundMark x1="20000" y1="51556" x2="35111" y2="84000"/>
                        <a14:foregroundMark x1="35111" y1="84000" x2="57333" y2="84000"/>
                        <a14:foregroundMark x1="57333" y1="84000" x2="76444" y2="71556"/>
                        <a14:foregroundMark x1="76444" y1="71556" x2="80000" y2="51556"/>
                        <a14:foregroundMark x1="80000" y1="51556" x2="76000" y2="44444"/>
                        <a14:foregroundMark x1="47111" y1="58222" x2="55556" y2="67111"/>
                        <a14:foregroundMark x1="39556" y1="53333" x2="39556" y2="26222"/>
                        <a14:foregroundMark x1="47111" y1="35111" x2="55556" y2="38222"/>
                        <a14:foregroundMark x1="48889" y1="28000" x2="65778" y2="30222"/>
                        <a14:foregroundMark x1="65778" y1="30222" x2="56000" y2="44444"/>
                        <a14:foregroundMark x1="56000" y1="44444" x2="65333" y2="68000"/>
                        <a14:foregroundMark x1="31556" y1="67111" x2="45333" y2="67111"/>
                        <a14:foregroundMark x1="81333" y1="35556" x2="89778" y2="64000"/>
                        <a14:foregroundMark x1="62667" y1="90222" x2="82667" y2="83556"/>
                        <a14:foregroundMark x1="82667" y1="83556" x2="91111" y2="64444"/>
                        <a14:foregroundMark x1="91111" y1="64444" x2="88000" y2="24000"/>
                        <a14:foregroundMark x1="88000" y1="24000" x2="78667" y2="16444"/>
                        <a14:foregroundMark x1="39556" y1="92889" x2="39556" y2="92889"/>
                        <a14:foregroundMark x1="43111" y1="98667" x2="51556" y2="99111"/>
                        <a14:foregroundMark x1="39556" y1="67111" x2="39556" y2="56444"/>
                        <a14:foregroundMark x1="24444" y1="8444" x2="31111" y2="5778"/>
                        <a14:foregroundMark x1="48444" y1="48889" x2="54222" y2="52889"/>
                        <a14:foregroundMark x1="93333" y1="44000" x2="94667" y2="50667"/>
                        <a14:foregroundMark x1="33778" y1="4889" x2="50667" y2="2667"/>
                        <a14:foregroundMark x1="50667" y1="2667" x2="51556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8" y="662915"/>
            <a:ext cx="504703" cy="5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27DE697-3010-A148-9621-1CA765F6D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12002"/>
              </p:ext>
            </p:extLst>
          </p:nvPr>
        </p:nvGraphicFramePr>
        <p:xfrm>
          <a:off x="10168128" y="207218"/>
          <a:ext cx="1853184" cy="190556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18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/>
                        <a:t>Model schatten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Wolkvormige toelichting 6">
            <a:extLst>
              <a:ext uri="{FF2B5EF4-FFF2-40B4-BE49-F238E27FC236}">
                <a16:creationId xmlns:a16="http://schemas.microsoft.com/office/drawing/2014/main" id="{50A04446-8D58-3A4F-B5ED-EE0DA73CF464}"/>
              </a:ext>
            </a:extLst>
          </p:cNvPr>
          <p:cNvSpPr/>
          <p:nvPr/>
        </p:nvSpPr>
        <p:spPr bwMode="auto">
          <a:xfrm>
            <a:off x="7351776" y="4542598"/>
            <a:ext cx="4742688" cy="1694689"/>
          </a:xfrm>
          <a:prstGeom prst="cloudCallout">
            <a:avLst>
              <a:gd name="adj1" fmla="val -74201"/>
              <a:gd name="adj2" fmla="val -216637"/>
            </a:avLst>
          </a:prstGeom>
          <a:solidFill>
            <a:srgbClr val="2A77CF"/>
          </a:solidFill>
          <a:ln>
            <a:solidFill>
              <a:srgbClr val="2A77CF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DF27B3A-8BE3-8B40-8E61-0842C140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536" y="5141642"/>
            <a:ext cx="4181855" cy="5154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buFontTx/>
              <a:buNone/>
              <a:defRPr/>
            </a:pPr>
            <a:r>
              <a:rPr lang="nl-BE" sz="1400" kern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&gt; </a:t>
            </a:r>
            <a:r>
              <a:rPr lang="nl-BE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Model1 &lt;- lm(Bestand$y ~ Bestand$x)</a:t>
            </a:r>
          </a:p>
          <a:p>
            <a:pPr>
              <a:buFontTx/>
              <a:buNone/>
              <a:defRPr/>
            </a:pPr>
            <a:r>
              <a:rPr lang="nl-BE" sz="1400" kern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&gt; Model1 &lt;- lm(y ~ x, data = Bestand)</a:t>
            </a:r>
          </a:p>
          <a:p>
            <a:pPr>
              <a:defRPr/>
            </a:pPr>
            <a:endParaRPr lang="nl-BE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nl-BE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  <a:p>
            <a:pPr>
              <a:defRPr/>
            </a:pPr>
            <a:endParaRPr lang="nl-NL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43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62ABF-FA98-224C-80D0-32D8EEAF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egressie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FBF0C84-80EF-D34A-9358-9BF7585BD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43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D5E720-9E63-0846-9387-C25CBD5C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Model1 &lt;- lm(Resultaat ~ Autonome_mot, data = StatistiekB)</a:t>
            </a:r>
          </a:p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summary(Model1)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lm(formula = Resultaat ~ Autonome_mot, data = StatistiekB)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Residuals: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Min      1Q  Median      3Q     Max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-3.3142 -0.7346 -0.0244  0.7036  3.4245 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Estimate Std. Error t value Pr(&gt;|t|)    </a:t>
            </a:r>
          </a:p>
          <a:p>
            <a:pPr marL="0" indent="0">
              <a:buNone/>
            </a:pPr>
            <a:r>
              <a:rPr lang="nl-B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</a:t>
            </a: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B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2.345113</a:t>
            </a: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0.275843   8.502 3.43e-16 ***</a:t>
            </a:r>
          </a:p>
          <a:p>
            <a:pPr marL="0" indent="0">
              <a:buNone/>
            </a:pPr>
            <a:r>
              <a:rPr lang="nl-B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Autonome_mot</a:t>
            </a: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B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0.144893</a:t>
            </a: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0.004531  31.979  &lt; 2e-16 ***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Signif. codes:  0 ‘***’ 0.001 ‘**’ 0.01 ‘*’ 0.05 ‘.’ 0.1 ‘ ’ 1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1.006 on 414 degrees of freedom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(84 observations deleted due to missingness)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0.7118,	Adjusted R-squared:  0.7111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 1023 on 1 and 414 DF,  p-value: &lt; 2.2e-16</a:t>
            </a:r>
          </a:p>
        </p:txBody>
      </p:sp>
      <p:pic>
        <p:nvPicPr>
          <p:cNvPr id="5" name="Picture 2" descr="Afbeeldingsresultaat voor R">
            <a:extLst>
              <a:ext uri="{FF2B5EF4-FFF2-40B4-BE49-F238E27FC236}">
                <a16:creationId xmlns:a16="http://schemas.microsoft.com/office/drawing/2014/main" id="{946DB829-E028-2A41-BAE7-67414F2B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667" l="4000" r="94667">
                        <a14:foregroundMark x1="15556" y1="24889" x2="4000" y2="64000"/>
                        <a14:foregroundMark x1="4000" y1="64000" x2="4000" y2="65778"/>
                        <a14:foregroundMark x1="19556" y1="12000" x2="55111" y2="7556"/>
                        <a14:foregroundMark x1="55111" y1="7556" x2="61333" y2="7556"/>
                        <a14:foregroundMark x1="20000" y1="51556" x2="35111" y2="84000"/>
                        <a14:foregroundMark x1="35111" y1="84000" x2="57333" y2="84000"/>
                        <a14:foregroundMark x1="57333" y1="84000" x2="76444" y2="71556"/>
                        <a14:foregroundMark x1="76444" y1="71556" x2="80000" y2="51556"/>
                        <a14:foregroundMark x1="80000" y1="51556" x2="76000" y2="44444"/>
                        <a14:foregroundMark x1="47111" y1="58222" x2="55556" y2="67111"/>
                        <a14:foregroundMark x1="39556" y1="53333" x2="39556" y2="26222"/>
                        <a14:foregroundMark x1="47111" y1="35111" x2="55556" y2="38222"/>
                        <a14:foregroundMark x1="48889" y1="28000" x2="65778" y2="30222"/>
                        <a14:foregroundMark x1="65778" y1="30222" x2="56000" y2="44444"/>
                        <a14:foregroundMark x1="56000" y1="44444" x2="65333" y2="68000"/>
                        <a14:foregroundMark x1="31556" y1="67111" x2="45333" y2="67111"/>
                        <a14:foregroundMark x1="81333" y1="35556" x2="89778" y2="64000"/>
                        <a14:foregroundMark x1="62667" y1="90222" x2="82667" y2="83556"/>
                        <a14:foregroundMark x1="82667" y1="83556" x2="91111" y2="64444"/>
                        <a14:foregroundMark x1="91111" y1="64444" x2="88000" y2="24000"/>
                        <a14:foregroundMark x1="88000" y1="24000" x2="78667" y2="16444"/>
                        <a14:foregroundMark x1="39556" y1="92889" x2="39556" y2="92889"/>
                        <a14:foregroundMark x1="43111" y1="98667" x2="51556" y2="99111"/>
                        <a14:foregroundMark x1="39556" y1="67111" x2="39556" y2="56444"/>
                        <a14:foregroundMark x1="24444" y1="8444" x2="31111" y2="5778"/>
                        <a14:foregroundMark x1="48444" y1="48889" x2="54222" y2="52889"/>
                        <a14:foregroundMark x1="93333" y1="44000" x2="94667" y2="50667"/>
                        <a14:foregroundMark x1="33778" y1="4889" x2="50667" y2="2667"/>
                        <a14:foregroundMark x1="50667" y1="2667" x2="51556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8" y="662915"/>
            <a:ext cx="504703" cy="5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27DE697-3010-A148-9621-1CA765F6D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24708"/>
              </p:ext>
            </p:extLst>
          </p:nvPr>
        </p:nvGraphicFramePr>
        <p:xfrm>
          <a:off x="10168128" y="207218"/>
          <a:ext cx="1853184" cy="18750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18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Model schatten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/>
                        <a:t>Slope en intercept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Wolkvormige toelichting 6">
            <a:extLst>
              <a:ext uri="{FF2B5EF4-FFF2-40B4-BE49-F238E27FC236}">
                <a16:creationId xmlns:a16="http://schemas.microsoft.com/office/drawing/2014/main" id="{50A04446-8D58-3A4F-B5ED-EE0DA73CF464}"/>
              </a:ext>
            </a:extLst>
          </p:cNvPr>
          <p:cNvSpPr/>
          <p:nvPr/>
        </p:nvSpPr>
        <p:spPr bwMode="auto">
          <a:xfrm>
            <a:off x="7351776" y="4542598"/>
            <a:ext cx="4742688" cy="1694689"/>
          </a:xfrm>
          <a:prstGeom prst="cloudCallout">
            <a:avLst>
              <a:gd name="adj1" fmla="val -74201"/>
              <a:gd name="adj2" fmla="val -216637"/>
            </a:avLst>
          </a:prstGeom>
          <a:solidFill>
            <a:srgbClr val="2A77CF"/>
          </a:solidFill>
          <a:ln>
            <a:solidFill>
              <a:srgbClr val="2A77CF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DF27B3A-8BE3-8B40-8E61-0842C140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536" y="5141642"/>
            <a:ext cx="4181855" cy="5154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buFontTx/>
              <a:buNone/>
              <a:defRPr/>
            </a:pPr>
            <a:r>
              <a:rPr lang="nl-BE" sz="1400" kern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&gt; </a:t>
            </a:r>
            <a:r>
              <a:rPr lang="nl-BE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Model1 &lt;- lm(Bestand$y ~ Bestand$x)</a:t>
            </a:r>
          </a:p>
          <a:p>
            <a:pPr>
              <a:buFontTx/>
              <a:buNone/>
              <a:defRPr/>
            </a:pPr>
            <a:r>
              <a:rPr lang="nl-BE" sz="1400" kern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&gt; Model1 &lt;- lm(y ~ x, data = Bestand)</a:t>
            </a:r>
          </a:p>
          <a:p>
            <a:pPr>
              <a:defRPr/>
            </a:pPr>
            <a:endParaRPr lang="nl-BE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nl-BE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  <a:p>
            <a:pPr>
              <a:defRPr/>
            </a:pPr>
            <a:endParaRPr lang="nl-NL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73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62ABF-FA98-224C-80D0-32D8EEAF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egressie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FBF0C84-80EF-D34A-9358-9BF7585BD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44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D5E720-9E63-0846-9387-C25CBD5C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Model1 &lt;- lm(Resultaat ~ Autonome_mot, data = StatistiekB)</a:t>
            </a:r>
          </a:p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summary(Model1)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lm(formula = Resultaat ~ Autonome_mot, data = StatistiekB)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Residuals: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Min      1Q  Median      3Q     Max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-3.3142 -0.7346 -0.0244  0.7036  3.4245 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Estimate Std. Error t value Pr(&gt;|t|)    </a:t>
            </a:r>
          </a:p>
          <a:p>
            <a:pPr marL="0" indent="0">
              <a:buNone/>
            </a:pPr>
            <a:r>
              <a:rPr lang="nl-B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</a:t>
            </a: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B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2.345113</a:t>
            </a: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0.275843   8.502 </a:t>
            </a:r>
            <a:r>
              <a:rPr lang="nl-BE" sz="12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3.43e-16 ***</a:t>
            </a:r>
          </a:p>
          <a:p>
            <a:pPr marL="0" indent="0">
              <a:buNone/>
            </a:pPr>
            <a:r>
              <a:rPr lang="nl-B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Autonome_mot</a:t>
            </a: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B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0.144893</a:t>
            </a: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0.004531  31.979  </a:t>
            </a:r>
            <a:r>
              <a:rPr lang="nl-BE" sz="12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2e-16 ***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Signif. codes:  0 ‘***’ 0.001 ‘**’ 0.01 ‘*’ 0.05 ‘.’ 0.1 ‘ ’ 1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1.006 on 414 degrees of freedom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(84 observations deleted due to missingness)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0.7118,	Adjusted R-squared:  0.7111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 1023 on 1 and 414 DF,  p-value: &lt; 2.2e-16</a:t>
            </a:r>
          </a:p>
        </p:txBody>
      </p:sp>
      <p:pic>
        <p:nvPicPr>
          <p:cNvPr id="5" name="Picture 2" descr="Afbeeldingsresultaat voor R">
            <a:extLst>
              <a:ext uri="{FF2B5EF4-FFF2-40B4-BE49-F238E27FC236}">
                <a16:creationId xmlns:a16="http://schemas.microsoft.com/office/drawing/2014/main" id="{946DB829-E028-2A41-BAE7-67414F2B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667" l="4000" r="94667">
                        <a14:foregroundMark x1="15556" y1="24889" x2="4000" y2="64000"/>
                        <a14:foregroundMark x1="4000" y1="64000" x2="4000" y2="65778"/>
                        <a14:foregroundMark x1="19556" y1="12000" x2="55111" y2="7556"/>
                        <a14:foregroundMark x1="55111" y1="7556" x2="61333" y2="7556"/>
                        <a14:foregroundMark x1="20000" y1="51556" x2="35111" y2="84000"/>
                        <a14:foregroundMark x1="35111" y1="84000" x2="57333" y2="84000"/>
                        <a14:foregroundMark x1="57333" y1="84000" x2="76444" y2="71556"/>
                        <a14:foregroundMark x1="76444" y1="71556" x2="80000" y2="51556"/>
                        <a14:foregroundMark x1="80000" y1="51556" x2="76000" y2="44444"/>
                        <a14:foregroundMark x1="47111" y1="58222" x2="55556" y2="67111"/>
                        <a14:foregroundMark x1="39556" y1="53333" x2="39556" y2="26222"/>
                        <a14:foregroundMark x1="47111" y1="35111" x2="55556" y2="38222"/>
                        <a14:foregroundMark x1="48889" y1="28000" x2="65778" y2="30222"/>
                        <a14:foregroundMark x1="65778" y1="30222" x2="56000" y2="44444"/>
                        <a14:foregroundMark x1="56000" y1="44444" x2="65333" y2="68000"/>
                        <a14:foregroundMark x1="31556" y1="67111" x2="45333" y2="67111"/>
                        <a14:foregroundMark x1="81333" y1="35556" x2="89778" y2="64000"/>
                        <a14:foregroundMark x1="62667" y1="90222" x2="82667" y2="83556"/>
                        <a14:foregroundMark x1="82667" y1="83556" x2="91111" y2="64444"/>
                        <a14:foregroundMark x1="91111" y1="64444" x2="88000" y2="24000"/>
                        <a14:foregroundMark x1="88000" y1="24000" x2="78667" y2="16444"/>
                        <a14:foregroundMark x1="39556" y1="92889" x2="39556" y2="92889"/>
                        <a14:foregroundMark x1="43111" y1="98667" x2="51556" y2="99111"/>
                        <a14:foregroundMark x1="39556" y1="67111" x2="39556" y2="56444"/>
                        <a14:foregroundMark x1="24444" y1="8444" x2="31111" y2="5778"/>
                        <a14:foregroundMark x1="48444" y1="48889" x2="54222" y2="52889"/>
                        <a14:foregroundMark x1="93333" y1="44000" x2="94667" y2="50667"/>
                        <a14:foregroundMark x1="33778" y1="4889" x2="50667" y2="2667"/>
                        <a14:foregroundMark x1="50667" y1="2667" x2="51556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8" y="662915"/>
            <a:ext cx="504703" cy="5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27DE697-3010-A148-9621-1CA765F6D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008216"/>
              </p:ext>
            </p:extLst>
          </p:nvPr>
        </p:nvGraphicFramePr>
        <p:xfrm>
          <a:off x="10168128" y="207218"/>
          <a:ext cx="1853184" cy="18750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18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Model schatten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Slope en intercept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300" b="1" dirty="0"/>
                        <a:t>Significantie parameters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Wolkvormige toelichting 6">
            <a:extLst>
              <a:ext uri="{FF2B5EF4-FFF2-40B4-BE49-F238E27FC236}">
                <a16:creationId xmlns:a16="http://schemas.microsoft.com/office/drawing/2014/main" id="{50A04446-8D58-3A4F-B5ED-EE0DA73CF464}"/>
              </a:ext>
            </a:extLst>
          </p:cNvPr>
          <p:cNvSpPr/>
          <p:nvPr/>
        </p:nvSpPr>
        <p:spPr bwMode="auto">
          <a:xfrm>
            <a:off x="7351776" y="4542598"/>
            <a:ext cx="4742688" cy="1694689"/>
          </a:xfrm>
          <a:prstGeom prst="cloudCallout">
            <a:avLst>
              <a:gd name="adj1" fmla="val -74201"/>
              <a:gd name="adj2" fmla="val -216637"/>
            </a:avLst>
          </a:prstGeom>
          <a:solidFill>
            <a:srgbClr val="2A77CF"/>
          </a:solidFill>
          <a:ln>
            <a:solidFill>
              <a:srgbClr val="2A77CF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DF27B3A-8BE3-8B40-8E61-0842C140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536" y="5141642"/>
            <a:ext cx="4181855" cy="5154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buFontTx/>
              <a:buNone/>
              <a:defRPr/>
            </a:pPr>
            <a:r>
              <a:rPr lang="nl-BE" sz="1400" kern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&gt; </a:t>
            </a:r>
            <a:r>
              <a:rPr lang="nl-BE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ea typeface="ＭＳ Ｐゴシック" charset="-128"/>
                <a:cs typeface="Courier New" pitchFamily="49" charset="0"/>
              </a:rPr>
              <a:t>Model1 &lt;- lm(Bestand$y ~ Bestand$x)</a:t>
            </a:r>
          </a:p>
          <a:p>
            <a:pPr>
              <a:buFontTx/>
              <a:buNone/>
              <a:defRPr/>
            </a:pPr>
            <a:r>
              <a:rPr lang="nl-BE" sz="1400" kern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&gt; Model1 &lt;- lm(y ~ x, data = Bestand)</a:t>
            </a:r>
          </a:p>
          <a:p>
            <a:pPr>
              <a:defRPr/>
            </a:pPr>
            <a:endParaRPr lang="nl-BE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nl-BE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  <a:p>
            <a:pPr>
              <a:defRPr/>
            </a:pPr>
            <a:endParaRPr lang="nl-NL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50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86AF7-2311-3A49-84CF-C521268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goed is het model?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EC406F8-61A7-D542-9D86-15EBB50D1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45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156021-CE2C-794F-8DBA-37752D4A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Methode 1: visueel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3E5A5CD5-750A-B342-BC2B-F9DD302AD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16" y="2221055"/>
            <a:ext cx="78581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00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86AF7-2311-3A49-84CF-C521268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goed is het model?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EC406F8-61A7-D542-9D86-15EBB50D1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46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156021-CE2C-794F-8DBA-37752D4A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Methode 2</a:t>
            </a:r>
          </a:p>
          <a:p>
            <a:pPr marL="0" indent="0">
              <a:buNone/>
            </a:pP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Stel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dat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er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een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student later de les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statistiek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binnenkomt</a:t>
            </a:r>
            <a:r>
              <a:rPr lang="is-IS" altLang="nl-BE" sz="2000" b="0" i="1" dirty="0">
                <a:solidFill>
                  <a:srgbClr val="003D62"/>
                </a:solidFill>
                <a:latin typeface="+mn-lt"/>
              </a:rPr>
              <a:t>… Hoeveel behaalt deze student op zijn examen?</a:t>
            </a:r>
            <a:endParaRPr lang="nl-BE" sz="2000" b="0" i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EA76B-F85A-A846-9DBE-339EECE74C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63895" y="2947241"/>
            <a:ext cx="3837403" cy="3340989"/>
            <a:chOff x="2789" y="1424"/>
            <a:chExt cx="2837" cy="247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9D0B3E2-012E-E14F-89B5-E0EF4E245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73"/>
              <a:ext cx="2423" cy="0"/>
            </a:xfrm>
            <a:custGeom>
              <a:avLst/>
              <a:gdLst>
                <a:gd name="T0" fmla="*/ 0 w 3798"/>
                <a:gd name="T1" fmla="*/ 0 w 3798"/>
                <a:gd name="T2" fmla="*/ 629 w 379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798">
                  <a:moveTo>
                    <a:pt x="0" y="0"/>
                  </a:moveTo>
                  <a:lnTo>
                    <a:pt x="0" y="0"/>
                  </a:lnTo>
                  <a:lnTo>
                    <a:pt x="379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96A611-22BD-FD49-B127-A79E0EF74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127C87E-77C4-9F41-A81A-01E23343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3902716-A6B1-2142-890D-2CE148B2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63DBEBE-F6A0-394A-B2E3-7D6F76A53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7B878B-A6A0-534D-8614-45C84524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4B987B1-F3FA-C844-BEBC-F8C4FFABA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863"/>
              <a:ext cx="28" cy="8"/>
            </a:xfrm>
            <a:custGeom>
              <a:avLst/>
              <a:gdLst>
                <a:gd name="T0" fmla="*/ 0 w 44"/>
                <a:gd name="T1" fmla="*/ 2 h 14"/>
                <a:gd name="T2" fmla="*/ 0 w 44"/>
                <a:gd name="T3" fmla="*/ 2 h 14"/>
                <a:gd name="T4" fmla="*/ 0 w 44"/>
                <a:gd name="T5" fmla="*/ 0 h 14"/>
                <a:gd name="T6" fmla="*/ 7 w 44"/>
                <a:gd name="T7" fmla="*/ 0 h 14"/>
                <a:gd name="T8" fmla="*/ 7 w 44"/>
                <a:gd name="T9" fmla="*/ 2 h 14"/>
                <a:gd name="T10" fmla="*/ 0 w 44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5C05A4-C25E-0D49-89BE-6D1A4E24D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3820"/>
              <a:ext cx="27" cy="73"/>
            </a:xfrm>
            <a:custGeom>
              <a:avLst/>
              <a:gdLst>
                <a:gd name="T0" fmla="*/ 7 w 42"/>
                <a:gd name="T1" fmla="*/ 18 h 115"/>
                <a:gd name="T2" fmla="*/ 7 w 42"/>
                <a:gd name="T3" fmla="*/ 18 h 115"/>
                <a:gd name="T4" fmla="*/ 5 w 42"/>
                <a:gd name="T5" fmla="*/ 18 h 115"/>
                <a:gd name="T6" fmla="*/ 5 w 42"/>
                <a:gd name="T7" fmla="*/ 4 h 115"/>
                <a:gd name="T8" fmla="*/ 3 w 42"/>
                <a:gd name="T9" fmla="*/ 6 h 115"/>
                <a:gd name="T10" fmla="*/ 0 w 42"/>
                <a:gd name="T11" fmla="*/ 7 h 115"/>
                <a:gd name="T12" fmla="*/ 0 w 42"/>
                <a:gd name="T13" fmla="*/ 4 h 115"/>
                <a:gd name="T14" fmla="*/ 4 w 42"/>
                <a:gd name="T15" fmla="*/ 3 h 115"/>
                <a:gd name="T16" fmla="*/ 6 w 42"/>
                <a:gd name="T17" fmla="*/ 0 h 115"/>
                <a:gd name="T18" fmla="*/ 7 w 42"/>
                <a:gd name="T19" fmla="*/ 0 h 115"/>
                <a:gd name="T20" fmla="*/ 7 w 42"/>
                <a:gd name="T21" fmla="*/ 18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42" y="115"/>
                  </a:lnTo>
                  <a:lnTo>
                    <a:pt x="28" y="115"/>
                  </a:lnTo>
                  <a:lnTo>
                    <a:pt x="28" y="26"/>
                  </a:lnTo>
                  <a:cubicBezTo>
                    <a:pt x="25" y="29"/>
                    <a:pt x="20" y="32"/>
                    <a:pt x="15" y="36"/>
                  </a:cubicBezTo>
                  <a:cubicBezTo>
                    <a:pt x="9" y="39"/>
                    <a:pt x="4" y="41"/>
                    <a:pt x="0" y="43"/>
                  </a:cubicBezTo>
                  <a:lnTo>
                    <a:pt x="0" y="29"/>
                  </a:lnTo>
                  <a:cubicBezTo>
                    <a:pt x="8" y="26"/>
                    <a:pt x="15" y="21"/>
                    <a:pt x="21" y="16"/>
                  </a:cubicBezTo>
                  <a:cubicBezTo>
                    <a:pt x="26" y="11"/>
                    <a:pt x="31" y="5"/>
                    <a:pt x="33" y="0"/>
                  </a:cubicBezTo>
                  <a:lnTo>
                    <a:pt x="42" y="0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10CD9C8-6859-4D44-BED2-278F08F34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4FA3A6-7798-6A49-B514-8D392968A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4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8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3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4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3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87DE-5870-F745-A456-2E4772A7C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3863"/>
              <a:ext cx="28" cy="8"/>
            </a:xfrm>
            <a:custGeom>
              <a:avLst/>
              <a:gdLst>
                <a:gd name="T0" fmla="*/ 0 w 43"/>
                <a:gd name="T1" fmla="*/ 2 h 14"/>
                <a:gd name="T2" fmla="*/ 0 w 43"/>
                <a:gd name="T3" fmla="*/ 2 h 14"/>
                <a:gd name="T4" fmla="*/ 0 w 43"/>
                <a:gd name="T5" fmla="*/ 0 h 14"/>
                <a:gd name="T6" fmla="*/ 8 w 43"/>
                <a:gd name="T7" fmla="*/ 0 h 14"/>
                <a:gd name="T8" fmla="*/ 8 w 43"/>
                <a:gd name="T9" fmla="*/ 2 h 14"/>
                <a:gd name="T10" fmla="*/ 0 w 43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1F50AB5-099C-0243-BF28-2C8295F9D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2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4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8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4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2C2C456-0922-C145-938E-E3D835A83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1E60341-FD58-804B-A536-5DD729BD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821"/>
              <a:ext cx="49" cy="73"/>
            </a:xfrm>
            <a:custGeom>
              <a:avLst/>
              <a:gdLst>
                <a:gd name="T0" fmla="*/ 0 w 76"/>
                <a:gd name="T1" fmla="*/ 14 h 115"/>
                <a:gd name="T2" fmla="*/ 0 w 76"/>
                <a:gd name="T3" fmla="*/ 14 h 115"/>
                <a:gd name="T4" fmla="*/ 3 w 76"/>
                <a:gd name="T5" fmla="*/ 13 h 115"/>
                <a:gd name="T6" fmla="*/ 4 w 76"/>
                <a:gd name="T7" fmla="*/ 16 h 115"/>
                <a:gd name="T8" fmla="*/ 6 w 76"/>
                <a:gd name="T9" fmla="*/ 17 h 115"/>
                <a:gd name="T10" fmla="*/ 10 w 76"/>
                <a:gd name="T11" fmla="*/ 16 h 115"/>
                <a:gd name="T12" fmla="*/ 10 w 76"/>
                <a:gd name="T13" fmla="*/ 12 h 115"/>
                <a:gd name="T14" fmla="*/ 10 w 76"/>
                <a:gd name="T15" fmla="*/ 10 h 115"/>
                <a:gd name="T16" fmla="*/ 6 w 76"/>
                <a:gd name="T17" fmla="*/ 8 h 115"/>
                <a:gd name="T18" fmla="*/ 4 w 76"/>
                <a:gd name="T19" fmla="*/ 9 h 115"/>
                <a:gd name="T20" fmla="*/ 3 w 76"/>
                <a:gd name="T21" fmla="*/ 10 h 115"/>
                <a:gd name="T22" fmla="*/ 1 w 76"/>
                <a:gd name="T23" fmla="*/ 10 h 115"/>
                <a:gd name="T24" fmla="*/ 3 w 76"/>
                <a:gd name="T25" fmla="*/ 0 h 115"/>
                <a:gd name="T26" fmla="*/ 12 w 76"/>
                <a:gd name="T27" fmla="*/ 0 h 115"/>
                <a:gd name="T28" fmla="*/ 12 w 76"/>
                <a:gd name="T29" fmla="*/ 3 h 115"/>
                <a:gd name="T30" fmla="*/ 4 w 76"/>
                <a:gd name="T31" fmla="*/ 3 h 115"/>
                <a:gd name="T32" fmla="*/ 3 w 76"/>
                <a:gd name="T33" fmla="*/ 7 h 115"/>
                <a:gd name="T34" fmla="*/ 7 w 76"/>
                <a:gd name="T35" fmla="*/ 6 h 115"/>
                <a:gd name="T36" fmla="*/ 12 w 76"/>
                <a:gd name="T37" fmla="*/ 8 h 115"/>
                <a:gd name="T38" fmla="*/ 14 w 76"/>
                <a:gd name="T39" fmla="*/ 12 h 115"/>
                <a:gd name="T40" fmla="*/ 12 w 76"/>
                <a:gd name="T41" fmla="*/ 17 h 115"/>
                <a:gd name="T42" fmla="*/ 6 w 76"/>
                <a:gd name="T43" fmla="*/ 18 h 115"/>
                <a:gd name="T44" fmla="*/ 2 w 76"/>
                <a:gd name="T45" fmla="*/ 17 h 115"/>
                <a:gd name="T46" fmla="*/ 0 w 76"/>
                <a:gd name="T47" fmla="*/ 14 h 115"/>
                <a:gd name="T48" fmla="*/ 0 w 76"/>
                <a:gd name="T49" fmla="*/ 14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115">
                  <a:moveTo>
                    <a:pt x="0" y="83"/>
                  </a:moveTo>
                  <a:lnTo>
                    <a:pt x="0" y="83"/>
                  </a:lnTo>
                  <a:lnTo>
                    <a:pt x="15" y="82"/>
                  </a:lnTo>
                  <a:cubicBezTo>
                    <a:pt x="16" y="89"/>
                    <a:pt x="19" y="95"/>
                    <a:pt x="23" y="98"/>
                  </a:cubicBezTo>
                  <a:cubicBezTo>
                    <a:pt x="27" y="102"/>
                    <a:pt x="31" y="104"/>
                    <a:pt x="37" y="104"/>
                  </a:cubicBezTo>
                  <a:cubicBezTo>
                    <a:pt x="44" y="104"/>
                    <a:pt x="50" y="101"/>
                    <a:pt x="54" y="96"/>
                  </a:cubicBezTo>
                  <a:cubicBezTo>
                    <a:pt x="59" y="91"/>
                    <a:pt x="61" y="84"/>
                    <a:pt x="61" y="76"/>
                  </a:cubicBezTo>
                  <a:cubicBezTo>
                    <a:pt x="61" y="68"/>
                    <a:pt x="59" y="62"/>
                    <a:pt x="55" y="57"/>
                  </a:cubicBezTo>
                  <a:cubicBezTo>
                    <a:pt x="50" y="52"/>
                    <a:pt x="44" y="50"/>
                    <a:pt x="37" y="50"/>
                  </a:cubicBezTo>
                  <a:cubicBezTo>
                    <a:pt x="32" y="50"/>
                    <a:pt x="28" y="51"/>
                    <a:pt x="25" y="53"/>
                  </a:cubicBezTo>
                  <a:cubicBezTo>
                    <a:pt x="21" y="55"/>
                    <a:pt x="18" y="58"/>
                    <a:pt x="16" y="61"/>
                  </a:cubicBezTo>
                  <a:lnTo>
                    <a:pt x="3" y="59"/>
                  </a:lnTo>
                  <a:lnTo>
                    <a:pt x="14" y="0"/>
                  </a:lnTo>
                  <a:lnTo>
                    <a:pt x="71" y="0"/>
                  </a:lnTo>
                  <a:lnTo>
                    <a:pt x="71" y="14"/>
                  </a:lnTo>
                  <a:lnTo>
                    <a:pt x="25" y="14"/>
                  </a:lnTo>
                  <a:lnTo>
                    <a:pt x="19" y="45"/>
                  </a:lnTo>
                  <a:cubicBezTo>
                    <a:pt x="26" y="40"/>
                    <a:pt x="33" y="38"/>
                    <a:pt x="41" y="38"/>
                  </a:cubicBezTo>
                  <a:cubicBezTo>
                    <a:pt x="51" y="38"/>
                    <a:pt x="59" y="41"/>
                    <a:pt x="66" y="48"/>
                  </a:cubicBezTo>
                  <a:cubicBezTo>
                    <a:pt x="73" y="55"/>
                    <a:pt x="76" y="64"/>
                    <a:pt x="76" y="75"/>
                  </a:cubicBezTo>
                  <a:cubicBezTo>
                    <a:pt x="76" y="85"/>
                    <a:pt x="73" y="94"/>
                    <a:pt x="67" y="102"/>
                  </a:cubicBezTo>
                  <a:cubicBezTo>
                    <a:pt x="60" y="111"/>
                    <a:pt x="50" y="115"/>
                    <a:pt x="37" y="115"/>
                  </a:cubicBezTo>
                  <a:cubicBezTo>
                    <a:pt x="27" y="115"/>
                    <a:pt x="18" y="113"/>
                    <a:pt x="12" y="107"/>
                  </a:cubicBezTo>
                  <a:cubicBezTo>
                    <a:pt x="5" y="101"/>
                    <a:pt x="1" y="9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EFD0B9A-C478-2844-AE52-9594DBC1C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3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7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3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3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3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CC1052-C12A-C84F-AFA5-047EB2E9D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FFF5EC0-1EA1-B840-A65F-056C87D49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6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3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6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49" y="103"/>
                    <a:pt x="54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4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69026DA-A1E8-9741-83D2-CF676B525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6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4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7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49" y="103"/>
                    <a:pt x="54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4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C3A451A-6E36-384D-A5AF-C9D22C86B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F85C4EE-2D21-C748-8F00-B55DF64B0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" y="3821"/>
              <a:ext cx="48" cy="73"/>
            </a:xfrm>
            <a:custGeom>
              <a:avLst/>
              <a:gdLst>
                <a:gd name="T0" fmla="*/ 0 w 76"/>
                <a:gd name="T1" fmla="*/ 14 h 115"/>
                <a:gd name="T2" fmla="*/ 0 w 76"/>
                <a:gd name="T3" fmla="*/ 14 h 115"/>
                <a:gd name="T4" fmla="*/ 3 w 76"/>
                <a:gd name="T5" fmla="*/ 13 h 115"/>
                <a:gd name="T6" fmla="*/ 4 w 76"/>
                <a:gd name="T7" fmla="*/ 16 h 115"/>
                <a:gd name="T8" fmla="*/ 6 w 76"/>
                <a:gd name="T9" fmla="*/ 17 h 115"/>
                <a:gd name="T10" fmla="*/ 8 w 76"/>
                <a:gd name="T11" fmla="*/ 16 h 115"/>
                <a:gd name="T12" fmla="*/ 10 w 76"/>
                <a:gd name="T13" fmla="*/ 12 h 115"/>
                <a:gd name="T14" fmla="*/ 8 w 76"/>
                <a:gd name="T15" fmla="*/ 10 h 115"/>
                <a:gd name="T16" fmla="*/ 6 w 76"/>
                <a:gd name="T17" fmla="*/ 8 h 115"/>
                <a:gd name="T18" fmla="*/ 4 w 76"/>
                <a:gd name="T19" fmla="*/ 9 h 115"/>
                <a:gd name="T20" fmla="*/ 3 w 76"/>
                <a:gd name="T21" fmla="*/ 10 h 115"/>
                <a:gd name="T22" fmla="*/ 1 w 76"/>
                <a:gd name="T23" fmla="*/ 10 h 115"/>
                <a:gd name="T24" fmla="*/ 2 w 76"/>
                <a:gd name="T25" fmla="*/ 0 h 115"/>
                <a:gd name="T26" fmla="*/ 11 w 76"/>
                <a:gd name="T27" fmla="*/ 0 h 115"/>
                <a:gd name="T28" fmla="*/ 11 w 76"/>
                <a:gd name="T29" fmla="*/ 3 h 115"/>
                <a:gd name="T30" fmla="*/ 4 w 76"/>
                <a:gd name="T31" fmla="*/ 3 h 115"/>
                <a:gd name="T32" fmla="*/ 3 w 76"/>
                <a:gd name="T33" fmla="*/ 7 h 115"/>
                <a:gd name="T34" fmla="*/ 6 w 76"/>
                <a:gd name="T35" fmla="*/ 6 h 115"/>
                <a:gd name="T36" fmla="*/ 10 w 76"/>
                <a:gd name="T37" fmla="*/ 8 h 115"/>
                <a:gd name="T38" fmla="*/ 12 w 76"/>
                <a:gd name="T39" fmla="*/ 12 h 115"/>
                <a:gd name="T40" fmla="*/ 11 w 76"/>
                <a:gd name="T41" fmla="*/ 17 h 115"/>
                <a:gd name="T42" fmla="*/ 6 w 76"/>
                <a:gd name="T43" fmla="*/ 18 h 115"/>
                <a:gd name="T44" fmla="*/ 2 w 76"/>
                <a:gd name="T45" fmla="*/ 17 h 115"/>
                <a:gd name="T46" fmla="*/ 0 w 76"/>
                <a:gd name="T47" fmla="*/ 14 h 115"/>
                <a:gd name="T48" fmla="*/ 0 w 76"/>
                <a:gd name="T49" fmla="*/ 14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115">
                  <a:moveTo>
                    <a:pt x="0" y="83"/>
                  </a:moveTo>
                  <a:lnTo>
                    <a:pt x="0" y="83"/>
                  </a:lnTo>
                  <a:lnTo>
                    <a:pt x="15" y="82"/>
                  </a:lnTo>
                  <a:cubicBezTo>
                    <a:pt x="16" y="89"/>
                    <a:pt x="18" y="95"/>
                    <a:pt x="22" y="98"/>
                  </a:cubicBezTo>
                  <a:cubicBezTo>
                    <a:pt x="26" y="102"/>
                    <a:pt x="31" y="104"/>
                    <a:pt x="37" y="104"/>
                  </a:cubicBezTo>
                  <a:cubicBezTo>
                    <a:pt x="43" y="104"/>
                    <a:pt x="49" y="101"/>
                    <a:pt x="54" y="96"/>
                  </a:cubicBezTo>
                  <a:cubicBezTo>
                    <a:pt x="58" y="91"/>
                    <a:pt x="61" y="84"/>
                    <a:pt x="61" y="76"/>
                  </a:cubicBezTo>
                  <a:cubicBezTo>
                    <a:pt x="61" y="68"/>
                    <a:pt x="58" y="62"/>
                    <a:pt x="54" y="57"/>
                  </a:cubicBezTo>
                  <a:cubicBezTo>
                    <a:pt x="49" y="52"/>
                    <a:pt x="44" y="50"/>
                    <a:pt x="36" y="50"/>
                  </a:cubicBezTo>
                  <a:cubicBezTo>
                    <a:pt x="32" y="50"/>
                    <a:pt x="28" y="51"/>
                    <a:pt x="24" y="53"/>
                  </a:cubicBezTo>
                  <a:cubicBezTo>
                    <a:pt x="20" y="55"/>
                    <a:pt x="18" y="58"/>
                    <a:pt x="15" y="61"/>
                  </a:cubicBezTo>
                  <a:lnTo>
                    <a:pt x="2" y="59"/>
                  </a:lnTo>
                  <a:lnTo>
                    <a:pt x="13" y="0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25" y="14"/>
                  </a:lnTo>
                  <a:lnTo>
                    <a:pt x="18" y="45"/>
                  </a:lnTo>
                  <a:cubicBezTo>
                    <a:pt x="25" y="40"/>
                    <a:pt x="32" y="38"/>
                    <a:pt x="40" y="38"/>
                  </a:cubicBezTo>
                  <a:cubicBezTo>
                    <a:pt x="50" y="38"/>
                    <a:pt x="58" y="41"/>
                    <a:pt x="65" y="48"/>
                  </a:cubicBezTo>
                  <a:cubicBezTo>
                    <a:pt x="72" y="55"/>
                    <a:pt x="76" y="64"/>
                    <a:pt x="76" y="75"/>
                  </a:cubicBezTo>
                  <a:cubicBezTo>
                    <a:pt x="76" y="85"/>
                    <a:pt x="73" y="94"/>
                    <a:pt x="67" y="102"/>
                  </a:cubicBezTo>
                  <a:cubicBezTo>
                    <a:pt x="59" y="111"/>
                    <a:pt x="49" y="115"/>
                    <a:pt x="37" y="115"/>
                  </a:cubicBezTo>
                  <a:cubicBezTo>
                    <a:pt x="26" y="115"/>
                    <a:pt x="18" y="113"/>
                    <a:pt x="11" y="107"/>
                  </a:cubicBezTo>
                  <a:cubicBezTo>
                    <a:pt x="4" y="101"/>
                    <a:pt x="1" y="9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129FA9A-2634-DE42-BA61-25921A625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" y="3820"/>
              <a:ext cx="27" cy="73"/>
            </a:xfrm>
            <a:custGeom>
              <a:avLst/>
              <a:gdLst>
                <a:gd name="T0" fmla="*/ 7 w 42"/>
                <a:gd name="T1" fmla="*/ 18 h 115"/>
                <a:gd name="T2" fmla="*/ 7 w 42"/>
                <a:gd name="T3" fmla="*/ 18 h 115"/>
                <a:gd name="T4" fmla="*/ 5 w 42"/>
                <a:gd name="T5" fmla="*/ 18 h 115"/>
                <a:gd name="T6" fmla="*/ 5 w 42"/>
                <a:gd name="T7" fmla="*/ 4 h 115"/>
                <a:gd name="T8" fmla="*/ 3 w 42"/>
                <a:gd name="T9" fmla="*/ 6 h 115"/>
                <a:gd name="T10" fmla="*/ 0 w 42"/>
                <a:gd name="T11" fmla="*/ 7 h 115"/>
                <a:gd name="T12" fmla="*/ 0 w 42"/>
                <a:gd name="T13" fmla="*/ 4 h 115"/>
                <a:gd name="T14" fmla="*/ 3 w 42"/>
                <a:gd name="T15" fmla="*/ 3 h 115"/>
                <a:gd name="T16" fmla="*/ 6 w 42"/>
                <a:gd name="T17" fmla="*/ 0 h 115"/>
                <a:gd name="T18" fmla="*/ 7 w 42"/>
                <a:gd name="T19" fmla="*/ 0 h 115"/>
                <a:gd name="T20" fmla="*/ 7 w 42"/>
                <a:gd name="T21" fmla="*/ 18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42" y="115"/>
                  </a:lnTo>
                  <a:lnTo>
                    <a:pt x="28" y="115"/>
                  </a:lnTo>
                  <a:lnTo>
                    <a:pt x="28" y="26"/>
                  </a:lnTo>
                  <a:cubicBezTo>
                    <a:pt x="24" y="29"/>
                    <a:pt x="20" y="32"/>
                    <a:pt x="14" y="36"/>
                  </a:cubicBezTo>
                  <a:cubicBezTo>
                    <a:pt x="9" y="39"/>
                    <a:pt x="4" y="41"/>
                    <a:pt x="0" y="43"/>
                  </a:cubicBezTo>
                  <a:lnTo>
                    <a:pt x="0" y="29"/>
                  </a:lnTo>
                  <a:cubicBezTo>
                    <a:pt x="7" y="26"/>
                    <a:pt x="14" y="21"/>
                    <a:pt x="20" y="16"/>
                  </a:cubicBezTo>
                  <a:cubicBezTo>
                    <a:pt x="26" y="11"/>
                    <a:pt x="30" y="5"/>
                    <a:pt x="33" y="0"/>
                  </a:cubicBezTo>
                  <a:lnTo>
                    <a:pt x="42" y="0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5A67753-6D32-1F4B-BA09-D25C26055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A11668E-F9CD-924B-9162-DA1A29F3F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4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7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50" y="103"/>
                    <a:pt x="54" y="96"/>
                  </a:cubicBezTo>
                  <a:cubicBezTo>
                    <a:pt x="58" y="90"/>
                    <a:pt x="61" y="78"/>
                    <a:pt x="61" y="59"/>
                  </a:cubicBezTo>
                  <a:cubicBezTo>
                    <a:pt x="61" y="40"/>
                    <a:pt x="58" y="28"/>
                    <a:pt x="54" y="21"/>
                  </a:cubicBezTo>
                  <a:cubicBezTo>
                    <a:pt x="50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D7A8DFF-9415-204D-8992-2B0F08B02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507"/>
              <a:ext cx="0" cy="2082"/>
            </a:xfrm>
            <a:custGeom>
              <a:avLst/>
              <a:gdLst>
                <a:gd name="T0" fmla="*/ 540 h 3264"/>
                <a:gd name="T1" fmla="*/ 540 h 3264"/>
                <a:gd name="T2" fmla="*/ 0 h 326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264">
                  <a:moveTo>
                    <a:pt x="0" y="3264"/>
                  </a:moveTo>
                  <a:lnTo>
                    <a:pt x="0" y="3264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5FA1613-3DF9-5D42-967F-DFAD5EAC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589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8AA779A-009B-9D4B-8515-ED476539E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069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ED853B8-3C9F-6C43-87CE-494F078C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548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602237-173C-AF41-8640-3FC4678A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028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56CBAC-D8E6-314D-9CF9-DD6CA8A8F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507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7DDD4F3-0FB3-7B4A-A7BB-D1F9690A8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647"/>
              <a:ext cx="9" cy="27"/>
            </a:xfrm>
            <a:custGeom>
              <a:avLst/>
              <a:gdLst>
                <a:gd name="T0" fmla="*/ 3 w 14"/>
                <a:gd name="T1" fmla="*/ 7 h 43"/>
                <a:gd name="T2" fmla="*/ 3 w 14"/>
                <a:gd name="T3" fmla="*/ 7 h 43"/>
                <a:gd name="T4" fmla="*/ 0 w 14"/>
                <a:gd name="T5" fmla="*/ 7 h 43"/>
                <a:gd name="T6" fmla="*/ 0 w 14"/>
                <a:gd name="T7" fmla="*/ 0 h 43"/>
                <a:gd name="T8" fmla="*/ 3 w 14"/>
                <a:gd name="T9" fmla="*/ 0 h 43"/>
                <a:gd name="T10" fmla="*/ 3 w 14"/>
                <a:gd name="T11" fmla="*/ 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8C56BEC-7FF6-C84D-8F65-F502E9C55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3605"/>
              <a:ext cx="73" cy="27"/>
            </a:xfrm>
            <a:custGeom>
              <a:avLst/>
              <a:gdLst>
                <a:gd name="T0" fmla="*/ 18 w 115"/>
                <a:gd name="T1" fmla="*/ 0 h 42"/>
                <a:gd name="T2" fmla="*/ 18 w 115"/>
                <a:gd name="T3" fmla="*/ 0 h 42"/>
                <a:gd name="T4" fmla="*/ 18 w 115"/>
                <a:gd name="T5" fmla="*/ 3 h 42"/>
                <a:gd name="T6" fmla="*/ 4 w 115"/>
                <a:gd name="T7" fmla="*/ 3 h 42"/>
                <a:gd name="T8" fmla="*/ 6 w 115"/>
                <a:gd name="T9" fmla="*/ 5 h 42"/>
                <a:gd name="T10" fmla="*/ 7 w 115"/>
                <a:gd name="T11" fmla="*/ 7 h 42"/>
                <a:gd name="T12" fmla="*/ 4 w 115"/>
                <a:gd name="T13" fmla="*/ 7 h 42"/>
                <a:gd name="T14" fmla="*/ 3 w 115"/>
                <a:gd name="T15" fmla="*/ 4 h 42"/>
                <a:gd name="T16" fmla="*/ 0 w 115"/>
                <a:gd name="T17" fmla="*/ 2 h 42"/>
                <a:gd name="T18" fmla="*/ 0 w 115"/>
                <a:gd name="T19" fmla="*/ 0 h 42"/>
                <a:gd name="T20" fmla="*/ 18 w 11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2">
                  <a:moveTo>
                    <a:pt x="115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25" y="14"/>
                  </a:lnTo>
                  <a:cubicBezTo>
                    <a:pt x="28" y="18"/>
                    <a:pt x="32" y="22"/>
                    <a:pt x="35" y="27"/>
                  </a:cubicBezTo>
                  <a:cubicBezTo>
                    <a:pt x="38" y="33"/>
                    <a:pt x="40" y="38"/>
                    <a:pt x="42" y="42"/>
                  </a:cubicBezTo>
                  <a:lnTo>
                    <a:pt x="28" y="42"/>
                  </a:lnTo>
                  <a:cubicBezTo>
                    <a:pt x="25" y="34"/>
                    <a:pt x="20" y="28"/>
                    <a:pt x="15" y="22"/>
                  </a:cubicBezTo>
                  <a:cubicBezTo>
                    <a:pt x="10" y="16"/>
                    <a:pt x="5" y="12"/>
                    <a:pt x="0" y="9"/>
                  </a:cubicBezTo>
                  <a:lnTo>
                    <a:pt x="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302BF2E-AC92-DD4C-A5F9-F21A190D0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567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D6749B-B749-EA4D-BC55-F12627787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3507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8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3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35EEE93-2281-DB45-9730-8AE6237F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126"/>
              <a:ext cx="9" cy="28"/>
            </a:xfrm>
            <a:custGeom>
              <a:avLst/>
              <a:gdLst>
                <a:gd name="T0" fmla="*/ 3 w 14"/>
                <a:gd name="T1" fmla="*/ 8 h 43"/>
                <a:gd name="T2" fmla="*/ 3 w 14"/>
                <a:gd name="T3" fmla="*/ 8 h 43"/>
                <a:gd name="T4" fmla="*/ 0 w 14"/>
                <a:gd name="T5" fmla="*/ 8 h 43"/>
                <a:gd name="T6" fmla="*/ 0 w 14"/>
                <a:gd name="T7" fmla="*/ 0 h 43"/>
                <a:gd name="T8" fmla="*/ 3 w 14"/>
                <a:gd name="T9" fmla="*/ 0 h 43"/>
                <a:gd name="T10" fmla="*/ 3 w 14"/>
                <a:gd name="T11" fmla="*/ 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F4BE8BB-0F27-144B-9CF9-A36134D7C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3071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1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8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7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2"/>
                    <a:pt x="91" y="4"/>
                  </a:cubicBezTo>
                  <a:cubicBezTo>
                    <a:pt x="99" y="7"/>
                    <a:pt x="105" y="11"/>
                    <a:pt x="110" y="17"/>
                  </a:cubicBezTo>
                  <a:cubicBezTo>
                    <a:pt x="114" y="22"/>
                    <a:pt x="117" y="29"/>
                    <a:pt x="117" y="38"/>
                  </a:cubicBezTo>
                  <a:cubicBezTo>
                    <a:pt x="117" y="49"/>
                    <a:pt x="113" y="57"/>
                    <a:pt x="105" y="64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8"/>
                  </a:cubicBezTo>
                  <a:cubicBezTo>
                    <a:pt x="105" y="31"/>
                    <a:pt x="102" y="26"/>
                    <a:pt x="96" y="21"/>
                  </a:cubicBezTo>
                  <a:cubicBezTo>
                    <a:pt x="89" y="17"/>
                    <a:pt x="77" y="15"/>
                    <a:pt x="58" y="15"/>
                  </a:cubicBezTo>
                  <a:cubicBezTo>
                    <a:pt x="39" y="15"/>
                    <a:pt x="27" y="17"/>
                    <a:pt x="21" y="21"/>
                  </a:cubicBezTo>
                  <a:cubicBezTo>
                    <a:pt x="14" y="26"/>
                    <a:pt x="11" y="31"/>
                    <a:pt x="11" y="38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F939AC1-34FC-5C40-AFC4-41D0469DF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047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10ADE1-BF11-6243-B488-09F75CF86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985"/>
              <a:ext cx="74" cy="48"/>
            </a:xfrm>
            <a:custGeom>
              <a:avLst/>
              <a:gdLst>
                <a:gd name="T0" fmla="*/ 14 w 115"/>
                <a:gd name="T1" fmla="*/ 12 h 76"/>
                <a:gd name="T2" fmla="*/ 14 w 115"/>
                <a:gd name="T3" fmla="*/ 12 h 76"/>
                <a:gd name="T4" fmla="*/ 14 w 115"/>
                <a:gd name="T5" fmla="*/ 10 h 76"/>
                <a:gd name="T6" fmla="*/ 17 w 115"/>
                <a:gd name="T7" fmla="*/ 8 h 76"/>
                <a:gd name="T8" fmla="*/ 17 w 115"/>
                <a:gd name="T9" fmla="*/ 6 h 76"/>
                <a:gd name="T10" fmla="*/ 16 w 115"/>
                <a:gd name="T11" fmla="*/ 4 h 76"/>
                <a:gd name="T12" fmla="*/ 13 w 115"/>
                <a:gd name="T13" fmla="*/ 3 h 76"/>
                <a:gd name="T14" fmla="*/ 10 w 115"/>
                <a:gd name="T15" fmla="*/ 4 h 76"/>
                <a:gd name="T16" fmla="*/ 9 w 115"/>
                <a:gd name="T17" fmla="*/ 6 h 76"/>
                <a:gd name="T18" fmla="*/ 9 w 115"/>
                <a:gd name="T19" fmla="*/ 8 h 76"/>
                <a:gd name="T20" fmla="*/ 10 w 115"/>
                <a:gd name="T21" fmla="*/ 10 h 76"/>
                <a:gd name="T22" fmla="*/ 10 w 115"/>
                <a:gd name="T23" fmla="*/ 12 h 76"/>
                <a:gd name="T24" fmla="*/ 0 w 115"/>
                <a:gd name="T25" fmla="*/ 10 h 76"/>
                <a:gd name="T26" fmla="*/ 0 w 115"/>
                <a:gd name="T27" fmla="*/ 1 h 76"/>
                <a:gd name="T28" fmla="*/ 2 w 115"/>
                <a:gd name="T29" fmla="*/ 1 h 76"/>
                <a:gd name="T30" fmla="*/ 2 w 115"/>
                <a:gd name="T31" fmla="*/ 8 h 76"/>
                <a:gd name="T32" fmla="*/ 8 w 115"/>
                <a:gd name="T33" fmla="*/ 9 h 76"/>
                <a:gd name="T34" fmla="*/ 6 w 115"/>
                <a:gd name="T35" fmla="*/ 6 h 76"/>
                <a:gd name="T36" fmla="*/ 8 w 115"/>
                <a:gd name="T37" fmla="*/ 2 h 76"/>
                <a:gd name="T38" fmla="*/ 13 w 115"/>
                <a:gd name="T39" fmla="*/ 0 h 76"/>
                <a:gd name="T40" fmla="*/ 17 w 115"/>
                <a:gd name="T41" fmla="*/ 2 h 76"/>
                <a:gd name="T42" fmla="*/ 20 w 115"/>
                <a:gd name="T43" fmla="*/ 6 h 76"/>
                <a:gd name="T44" fmla="*/ 18 w 115"/>
                <a:gd name="T45" fmla="*/ 10 h 76"/>
                <a:gd name="T46" fmla="*/ 14 w 115"/>
                <a:gd name="T47" fmla="*/ 12 h 76"/>
                <a:gd name="T48" fmla="*/ 14 w 115"/>
                <a:gd name="T49" fmla="*/ 12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76">
                  <a:moveTo>
                    <a:pt x="83" y="76"/>
                  </a:moveTo>
                  <a:lnTo>
                    <a:pt x="83" y="76"/>
                  </a:lnTo>
                  <a:lnTo>
                    <a:pt x="81" y="62"/>
                  </a:lnTo>
                  <a:cubicBezTo>
                    <a:pt x="89" y="60"/>
                    <a:pt x="94" y="58"/>
                    <a:pt x="98" y="54"/>
                  </a:cubicBezTo>
                  <a:cubicBezTo>
                    <a:pt x="101" y="50"/>
                    <a:pt x="103" y="45"/>
                    <a:pt x="103" y="40"/>
                  </a:cubicBezTo>
                  <a:cubicBezTo>
                    <a:pt x="103" y="33"/>
                    <a:pt x="101" y="27"/>
                    <a:pt x="95" y="22"/>
                  </a:cubicBezTo>
                  <a:cubicBezTo>
                    <a:pt x="90" y="18"/>
                    <a:pt x="84" y="15"/>
                    <a:pt x="75" y="15"/>
                  </a:cubicBezTo>
                  <a:cubicBezTo>
                    <a:pt x="67" y="15"/>
                    <a:pt x="61" y="18"/>
                    <a:pt x="56" y="22"/>
                  </a:cubicBezTo>
                  <a:cubicBezTo>
                    <a:pt x="52" y="27"/>
                    <a:pt x="49" y="33"/>
                    <a:pt x="49" y="40"/>
                  </a:cubicBezTo>
                  <a:cubicBezTo>
                    <a:pt x="49" y="44"/>
                    <a:pt x="50" y="48"/>
                    <a:pt x="52" y="52"/>
                  </a:cubicBezTo>
                  <a:cubicBezTo>
                    <a:pt x="54" y="56"/>
                    <a:pt x="57" y="59"/>
                    <a:pt x="60" y="61"/>
                  </a:cubicBezTo>
                  <a:lnTo>
                    <a:pt x="59" y="74"/>
                  </a:lnTo>
                  <a:lnTo>
                    <a:pt x="0" y="63"/>
                  </a:lnTo>
                  <a:lnTo>
                    <a:pt x="0" y="6"/>
                  </a:lnTo>
                  <a:lnTo>
                    <a:pt x="13" y="6"/>
                  </a:lnTo>
                  <a:lnTo>
                    <a:pt x="13" y="52"/>
                  </a:lnTo>
                  <a:lnTo>
                    <a:pt x="44" y="58"/>
                  </a:lnTo>
                  <a:cubicBezTo>
                    <a:pt x="39" y="51"/>
                    <a:pt x="37" y="44"/>
                    <a:pt x="37" y="36"/>
                  </a:cubicBezTo>
                  <a:cubicBezTo>
                    <a:pt x="37" y="26"/>
                    <a:pt x="40" y="18"/>
                    <a:pt x="47" y="11"/>
                  </a:cubicBezTo>
                  <a:cubicBezTo>
                    <a:pt x="54" y="4"/>
                    <a:pt x="63" y="0"/>
                    <a:pt x="74" y="0"/>
                  </a:cubicBezTo>
                  <a:cubicBezTo>
                    <a:pt x="84" y="0"/>
                    <a:pt x="93" y="3"/>
                    <a:pt x="101" y="9"/>
                  </a:cubicBezTo>
                  <a:cubicBezTo>
                    <a:pt x="110" y="17"/>
                    <a:pt x="115" y="27"/>
                    <a:pt x="115" y="40"/>
                  </a:cubicBezTo>
                  <a:cubicBezTo>
                    <a:pt x="115" y="50"/>
                    <a:pt x="112" y="58"/>
                    <a:pt x="106" y="65"/>
                  </a:cubicBezTo>
                  <a:cubicBezTo>
                    <a:pt x="100" y="72"/>
                    <a:pt x="92" y="75"/>
                    <a:pt x="83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F5014E6-5483-F540-80FF-E9895007B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568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7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2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41DB98A-A8A3-EC4E-8323-D1CB6619F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543"/>
              <a:ext cx="10" cy="11"/>
            </a:xfrm>
            <a:custGeom>
              <a:avLst/>
              <a:gdLst>
                <a:gd name="T0" fmla="*/ 3 w 16"/>
                <a:gd name="T1" fmla="*/ 3 h 17"/>
                <a:gd name="T2" fmla="*/ 3 w 16"/>
                <a:gd name="T3" fmla="*/ 3 h 17"/>
                <a:gd name="T4" fmla="*/ 0 w 16"/>
                <a:gd name="T5" fmla="*/ 3 h 17"/>
                <a:gd name="T6" fmla="*/ 0 w 16"/>
                <a:gd name="T7" fmla="*/ 0 h 17"/>
                <a:gd name="T8" fmla="*/ 3 w 16"/>
                <a:gd name="T9" fmla="*/ 0 h 17"/>
                <a:gd name="T10" fmla="*/ 3 w 16"/>
                <a:gd name="T11" fmla="*/ 3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7">
                  <a:moveTo>
                    <a:pt x="16" y="17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F2CA51B-0422-9649-841E-AC90719BB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482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1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8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7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2"/>
                    <a:pt x="91" y="4"/>
                  </a:cubicBezTo>
                  <a:cubicBezTo>
                    <a:pt x="99" y="7"/>
                    <a:pt x="105" y="11"/>
                    <a:pt x="110" y="17"/>
                  </a:cubicBezTo>
                  <a:cubicBezTo>
                    <a:pt x="114" y="22"/>
                    <a:pt x="117" y="29"/>
                    <a:pt x="117" y="38"/>
                  </a:cubicBezTo>
                  <a:cubicBezTo>
                    <a:pt x="117" y="49"/>
                    <a:pt x="113" y="57"/>
                    <a:pt x="105" y="64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8"/>
                  </a:cubicBezTo>
                  <a:cubicBezTo>
                    <a:pt x="105" y="31"/>
                    <a:pt x="102" y="26"/>
                    <a:pt x="96" y="21"/>
                  </a:cubicBezTo>
                  <a:cubicBezTo>
                    <a:pt x="89" y="17"/>
                    <a:pt x="77" y="15"/>
                    <a:pt x="58" y="15"/>
                  </a:cubicBezTo>
                  <a:cubicBezTo>
                    <a:pt x="39" y="15"/>
                    <a:pt x="27" y="17"/>
                    <a:pt x="21" y="21"/>
                  </a:cubicBezTo>
                  <a:cubicBezTo>
                    <a:pt x="14" y="26"/>
                    <a:pt x="11" y="31"/>
                    <a:pt x="11" y="38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9678B40-0CC1-6F47-90AE-90EEC1D6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047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7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5"/>
                    <a:pt x="3" y="21"/>
                  </a:cubicBezTo>
                  <a:cubicBezTo>
                    <a:pt x="6" y="16"/>
                    <a:pt x="9" y="12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0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3"/>
                    <a:pt x="105" y="37"/>
                  </a:cubicBezTo>
                  <a:cubicBezTo>
                    <a:pt x="105" y="30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7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37FC5C3-68D7-764A-B001-8F898347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022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B0A92B3-5381-224A-BB6A-CC578772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961"/>
              <a:ext cx="74" cy="48"/>
            </a:xfrm>
            <a:custGeom>
              <a:avLst/>
              <a:gdLst>
                <a:gd name="T0" fmla="*/ 14 w 115"/>
                <a:gd name="T1" fmla="*/ 12 h 76"/>
                <a:gd name="T2" fmla="*/ 14 w 115"/>
                <a:gd name="T3" fmla="*/ 12 h 76"/>
                <a:gd name="T4" fmla="*/ 14 w 115"/>
                <a:gd name="T5" fmla="*/ 10 h 76"/>
                <a:gd name="T6" fmla="*/ 17 w 115"/>
                <a:gd name="T7" fmla="*/ 8 h 76"/>
                <a:gd name="T8" fmla="*/ 17 w 115"/>
                <a:gd name="T9" fmla="*/ 6 h 76"/>
                <a:gd name="T10" fmla="*/ 16 w 115"/>
                <a:gd name="T11" fmla="*/ 4 h 76"/>
                <a:gd name="T12" fmla="*/ 13 w 115"/>
                <a:gd name="T13" fmla="*/ 3 h 76"/>
                <a:gd name="T14" fmla="*/ 10 w 115"/>
                <a:gd name="T15" fmla="*/ 4 h 76"/>
                <a:gd name="T16" fmla="*/ 9 w 115"/>
                <a:gd name="T17" fmla="*/ 6 h 76"/>
                <a:gd name="T18" fmla="*/ 9 w 115"/>
                <a:gd name="T19" fmla="*/ 8 h 76"/>
                <a:gd name="T20" fmla="*/ 10 w 115"/>
                <a:gd name="T21" fmla="*/ 9 h 76"/>
                <a:gd name="T22" fmla="*/ 10 w 115"/>
                <a:gd name="T23" fmla="*/ 11 h 76"/>
                <a:gd name="T24" fmla="*/ 0 w 115"/>
                <a:gd name="T25" fmla="*/ 10 h 76"/>
                <a:gd name="T26" fmla="*/ 0 w 115"/>
                <a:gd name="T27" fmla="*/ 1 h 76"/>
                <a:gd name="T28" fmla="*/ 2 w 115"/>
                <a:gd name="T29" fmla="*/ 1 h 76"/>
                <a:gd name="T30" fmla="*/ 2 w 115"/>
                <a:gd name="T31" fmla="*/ 8 h 76"/>
                <a:gd name="T32" fmla="*/ 8 w 115"/>
                <a:gd name="T33" fmla="*/ 9 h 76"/>
                <a:gd name="T34" fmla="*/ 6 w 115"/>
                <a:gd name="T35" fmla="*/ 6 h 76"/>
                <a:gd name="T36" fmla="*/ 8 w 115"/>
                <a:gd name="T37" fmla="*/ 2 h 76"/>
                <a:gd name="T38" fmla="*/ 13 w 115"/>
                <a:gd name="T39" fmla="*/ 0 h 76"/>
                <a:gd name="T40" fmla="*/ 17 w 115"/>
                <a:gd name="T41" fmla="*/ 2 h 76"/>
                <a:gd name="T42" fmla="*/ 20 w 115"/>
                <a:gd name="T43" fmla="*/ 6 h 76"/>
                <a:gd name="T44" fmla="*/ 18 w 115"/>
                <a:gd name="T45" fmla="*/ 10 h 76"/>
                <a:gd name="T46" fmla="*/ 14 w 115"/>
                <a:gd name="T47" fmla="*/ 12 h 76"/>
                <a:gd name="T48" fmla="*/ 14 w 115"/>
                <a:gd name="T49" fmla="*/ 12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76">
                  <a:moveTo>
                    <a:pt x="83" y="76"/>
                  </a:moveTo>
                  <a:lnTo>
                    <a:pt x="83" y="76"/>
                  </a:lnTo>
                  <a:lnTo>
                    <a:pt x="81" y="61"/>
                  </a:lnTo>
                  <a:cubicBezTo>
                    <a:pt x="89" y="60"/>
                    <a:pt x="94" y="57"/>
                    <a:pt x="98" y="53"/>
                  </a:cubicBezTo>
                  <a:cubicBezTo>
                    <a:pt x="101" y="49"/>
                    <a:pt x="103" y="45"/>
                    <a:pt x="103" y="39"/>
                  </a:cubicBezTo>
                  <a:cubicBezTo>
                    <a:pt x="103" y="32"/>
                    <a:pt x="101" y="26"/>
                    <a:pt x="95" y="22"/>
                  </a:cubicBezTo>
                  <a:cubicBezTo>
                    <a:pt x="90" y="17"/>
                    <a:pt x="84" y="15"/>
                    <a:pt x="75" y="15"/>
                  </a:cubicBezTo>
                  <a:cubicBezTo>
                    <a:pt x="67" y="15"/>
                    <a:pt x="61" y="17"/>
                    <a:pt x="56" y="22"/>
                  </a:cubicBezTo>
                  <a:cubicBezTo>
                    <a:pt x="52" y="26"/>
                    <a:pt x="49" y="32"/>
                    <a:pt x="49" y="39"/>
                  </a:cubicBezTo>
                  <a:cubicBezTo>
                    <a:pt x="49" y="44"/>
                    <a:pt x="50" y="48"/>
                    <a:pt x="52" y="51"/>
                  </a:cubicBezTo>
                  <a:cubicBezTo>
                    <a:pt x="54" y="55"/>
                    <a:pt x="57" y="58"/>
                    <a:pt x="60" y="60"/>
                  </a:cubicBezTo>
                  <a:lnTo>
                    <a:pt x="59" y="73"/>
                  </a:lnTo>
                  <a:lnTo>
                    <a:pt x="0" y="62"/>
                  </a:lnTo>
                  <a:lnTo>
                    <a:pt x="0" y="5"/>
                  </a:lnTo>
                  <a:lnTo>
                    <a:pt x="13" y="5"/>
                  </a:lnTo>
                  <a:lnTo>
                    <a:pt x="13" y="51"/>
                  </a:lnTo>
                  <a:lnTo>
                    <a:pt x="44" y="57"/>
                  </a:lnTo>
                  <a:cubicBezTo>
                    <a:pt x="39" y="50"/>
                    <a:pt x="37" y="43"/>
                    <a:pt x="37" y="35"/>
                  </a:cubicBezTo>
                  <a:cubicBezTo>
                    <a:pt x="37" y="25"/>
                    <a:pt x="40" y="17"/>
                    <a:pt x="47" y="10"/>
                  </a:cubicBezTo>
                  <a:cubicBezTo>
                    <a:pt x="54" y="3"/>
                    <a:pt x="63" y="0"/>
                    <a:pt x="74" y="0"/>
                  </a:cubicBezTo>
                  <a:cubicBezTo>
                    <a:pt x="84" y="0"/>
                    <a:pt x="93" y="3"/>
                    <a:pt x="101" y="9"/>
                  </a:cubicBezTo>
                  <a:cubicBezTo>
                    <a:pt x="110" y="16"/>
                    <a:pt x="115" y="26"/>
                    <a:pt x="115" y="39"/>
                  </a:cubicBezTo>
                  <a:cubicBezTo>
                    <a:pt x="115" y="49"/>
                    <a:pt x="112" y="58"/>
                    <a:pt x="106" y="64"/>
                  </a:cubicBezTo>
                  <a:cubicBezTo>
                    <a:pt x="100" y="71"/>
                    <a:pt x="92" y="75"/>
                    <a:pt x="83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4A7A1A6-B76C-DE4F-AB0D-F888079E2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540"/>
              <a:ext cx="73" cy="27"/>
            </a:xfrm>
            <a:custGeom>
              <a:avLst/>
              <a:gdLst>
                <a:gd name="T0" fmla="*/ 18 w 115"/>
                <a:gd name="T1" fmla="*/ 0 h 42"/>
                <a:gd name="T2" fmla="*/ 18 w 115"/>
                <a:gd name="T3" fmla="*/ 0 h 42"/>
                <a:gd name="T4" fmla="*/ 18 w 115"/>
                <a:gd name="T5" fmla="*/ 3 h 42"/>
                <a:gd name="T6" fmla="*/ 4 w 115"/>
                <a:gd name="T7" fmla="*/ 3 h 42"/>
                <a:gd name="T8" fmla="*/ 6 w 115"/>
                <a:gd name="T9" fmla="*/ 5 h 42"/>
                <a:gd name="T10" fmla="*/ 7 w 115"/>
                <a:gd name="T11" fmla="*/ 7 h 42"/>
                <a:gd name="T12" fmla="*/ 4 w 115"/>
                <a:gd name="T13" fmla="*/ 7 h 42"/>
                <a:gd name="T14" fmla="*/ 3 w 115"/>
                <a:gd name="T15" fmla="*/ 4 h 42"/>
                <a:gd name="T16" fmla="*/ 0 w 115"/>
                <a:gd name="T17" fmla="*/ 2 h 42"/>
                <a:gd name="T18" fmla="*/ 0 w 115"/>
                <a:gd name="T19" fmla="*/ 0 h 42"/>
                <a:gd name="T20" fmla="*/ 18 w 11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2">
                  <a:moveTo>
                    <a:pt x="115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25" y="14"/>
                  </a:lnTo>
                  <a:cubicBezTo>
                    <a:pt x="28" y="18"/>
                    <a:pt x="32" y="22"/>
                    <a:pt x="35" y="28"/>
                  </a:cubicBezTo>
                  <a:cubicBezTo>
                    <a:pt x="38" y="33"/>
                    <a:pt x="40" y="38"/>
                    <a:pt x="42" y="42"/>
                  </a:cubicBezTo>
                  <a:lnTo>
                    <a:pt x="28" y="42"/>
                  </a:lnTo>
                  <a:cubicBezTo>
                    <a:pt x="25" y="35"/>
                    <a:pt x="20" y="28"/>
                    <a:pt x="15" y="22"/>
                  </a:cubicBezTo>
                  <a:cubicBezTo>
                    <a:pt x="10" y="16"/>
                    <a:pt x="5" y="12"/>
                    <a:pt x="0" y="9"/>
                  </a:cubicBezTo>
                  <a:lnTo>
                    <a:pt x="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C4D79B5-BA22-FB43-8DBD-E7B453CBD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502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15CD93-BB76-624F-A422-BC4A9B580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441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0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7"/>
                    <a:pt x="77" y="14"/>
                    <a:pt x="58" y="14"/>
                  </a:cubicBezTo>
                  <a:cubicBezTo>
                    <a:pt x="39" y="14"/>
                    <a:pt x="27" y="17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0CF6CCC-A610-1B44-BBDA-C9F18BFD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424"/>
              <a:ext cx="2617" cy="2249"/>
            </a:xfrm>
            <a:custGeom>
              <a:avLst/>
              <a:gdLst>
                <a:gd name="T0" fmla="*/ 0 w 4102"/>
                <a:gd name="T1" fmla="*/ 584 h 3526"/>
                <a:gd name="T2" fmla="*/ 0 w 4102"/>
                <a:gd name="T3" fmla="*/ 584 h 3526"/>
                <a:gd name="T4" fmla="*/ 679 w 4102"/>
                <a:gd name="T5" fmla="*/ 584 h 3526"/>
                <a:gd name="T6" fmla="*/ 679 w 4102"/>
                <a:gd name="T7" fmla="*/ 0 h 3526"/>
                <a:gd name="T8" fmla="*/ 0 w 4102"/>
                <a:gd name="T9" fmla="*/ 0 h 3526"/>
                <a:gd name="T10" fmla="*/ 0 w 4102"/>
                <a:gd name="T11" fmla="*/ 584 h 3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02" h="3526">
                  <a:moveTo>
                    <a:pt x="0" y="3526"/>
                  </a:moveTo>
                  <a:lnTo>
                    <a:pt x="0" y="3526"/>
                  </a:lnTo>
                  <a:lnTo>
                    <a:pt x="4102" y="3526"/>
                  </a:lnTo>
                  <a:lnTo>
                    <a:pt x="4102" y="0"/>
                  </a:lnTo>
                  <a:lnTo>
                    <a:pt x="0" y="0"/>
                  </a:lnTo>
                  <a:lnTo>
                    <a:pt x="0" y="352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39E67E2-76B1-9042-AB89-EFFDC56A6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" y="2548"/>
              <a:ext cx="2617" cy="0"/>
            </a:xfrm>
            <a:custGeom>
              <a:avLst/>
              <a:gdLst>
                <a:gd name="T0" fmla="*/ 0 w 4102"/>
                <a:gd name="T1" fmla="*/ 17 w 4102"/>
                <a:gd name="T2" fmla="*/ 26 w 4102"/>
                <a:gd name="T3" fmla="*/ 36 w 4102"/>
                <a:gd name="T4" fmla="*/ 53 w 4102"/>
                <a:gd name="T5" fmla="*/ 62 w 4102"/>
                <a:gd name="T6" fmla="*/ 71 w 4102"/>
                <a:gd name="T7" fmla="*/ 89 w 4102"/>
                <a:gd name="T8" fmla="*/ 97 w 4102"/>
                <a:gd name="T9" fmla="*/ 107 w 4102"/>
                <a:gd name="T10" fmla="*/ 124 w 4102"/>
                <a:gd name="T11" fmla="*/ 133 w 4102"/>
                <a:gd name="T12" fmla="*/ 142 w 4102"/>
                <a:gd name="T13" fmla="*/ 159 w 4102"/>
                <a:gd name="T14" fmla="*/ 168 w 4102"/>
                <a:gd name="T15" fmla="*/ 177 w 4102"/>
                <a:gd name="T16" fmla="*/ 195 w 4102"/>
                <a:gd name="T17" fmla="*/ 204 w 4102"/>
                <a:gd name="T18" fmla="*/ 212 w 4102"/>
                <a:gd name="T19" fmla="*/ 230 w 4102"/>
                <a:gd name="T20" fmla="*/ 239 w 4102"/>
                <a:gd name="T21" fmla="*/ 248 w 4102"/>
                <a:gd name="T22" fmla="*/ 265 w 4102"/>
                <a:gd name="T23" fmla="*/ 274 w 4102"/>
                <a:gd name="T24" fmla="*/ 283 w 4102"/>
                <a:gd name="T25" fmla="*/ 300 w 4102"/>
                <a:gd name="T26" fmla="*/ 309 w 4102"/>
                <a:gd name="T27" fmla="*/ 318 w 4102"/>
                <a:gd name="T28" fmla="*/ 336 w 4102"/>
                <a:gd name="T29" fmla="*/ 345 w 4102"/>
                <a:gd name="T30" fmla="*/ 353 w 4102"/>
                <a:gd name="T31" fmla="*/ 371 w 4102"/>
                <a:gd name="T32" fmla="*/ 380 w 4102"/>
                <a:gd name="T33" fmla="*/ 389 w 4102"/>
                <a:gd name="T34" fmla="*/ 406 w 4102"/>
                <a:gd name="T35" fmla="*/ 415 w 4102"/>
                <a:gd name="T36" fmla="*/ 424 w 4102"/>
                <a:gd name="T37" fmla="*/ 442 w 4102"/>
                <a:gd name="T38" fmla="*/ 451 w 4102"/>
                <a:gd name="T39" fmla="*/ 460 w 4102"/>
                <a:gd name="T40" fmla="*/ 477 w 4102"/>
                <a:gd name="T41" fmla="*/ 486 w 4102"/>
                <a:gd name="T42" fmla="*/ 495 w 4102"/>
                <a:gd name="T43" fmla="*/ 513 w 4102"/>
                <a:gd name="T44" fmla="*/ 522 w 4102"/>
                <a:gd name="T45" fmla="*/ 530 w 4102"/>
                <a:gd name="T46" fmla="*/ 548 w 4102"/>
                <a:gd name="T47" fmla="*/ 557 w 4102"/>
                <a:gd name="T48" fmla="*/ 566 w 4102"/>
                <a:gd name="T49" fmla="*/ 584 w 4102"/>
                <a:gd name="T50" fmla="*/ 592 w 4102"/>
                <a:gd name="T51" fmla="*/ 601 w 4102"/>
                <a:gd name="T52" fmla="*/ 619 w 4102"/>
                <a:gd name="T53" fmla="*/ 628 w 4102"/>
                <a:gd name="T54" fmla="*/ 637 w 4102"/>
                <a:gd name="T55" fmla="*/ 655 w 4102"/>
                <a:gd name="T56" fmla="*/ 663 w 4102"/>
                <a:gd name="T57" fmla="*/ 672 w 4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</a:gdLst>
              <a:ahLst/>
              <a:cxnLst>
                <a:cxn ang="T58">
                  <a:pos x="T0" y="0"/>
                </a:cxn>
                <a:cxn ang="T59">
                  <a:pos x="T1" y="0"/>
                </a:cxn>
                <a:cxn ang="T60">
                  <a:pos x="T2" y="0"/>
                </a:cxn>
                <a:cxn ang="T61">
                  <a:pos x="T3" y="0"/>
                </a:cxn>
                <a:cxn ang="T62">
                  <a:pos x="T4" y="0"/>
                </a:cxn>
                <a:cxn ang="T63">
                  <a:pos x="T5" y="0"/>
                </a:cxn>
                <a:cxn ang="T64">
                  <a:pos x="T6" y="0"/>
                </a:cxn>
                <a:cxn ang="T65">
                  <a:pos x="T7" y="0"/>
                </a:cxn>
                <a:cxn ang="T66">
                  <a:pos x="T8" y="0"/>
                </a:cxn>
                <a:cxn ang="T67">
                  <a:pos x="T9" y="0"/>
                </a:cxn>
                <a:cxn ang="T68">
                  <a:pos x="T10" y="0"/>
                </a:cxn>
                <a:cxn ang="T69">
                  <a:pos x="T11" y="0"/>
                </a:cxn>
                <a:cxn ang="T70">
                  <a:pos x="T12" y="0"/>
                </a:cxn>
                <a:cxn ang="T71">
                  <a:pos x="T13" y="0"/>
                </a:cxn>
                <a:cxn ang="T72">
                  <a:pos x="T14" y="0"/>
                </a:cxn>
                <a:cxn ang="T73">
                  <a:pos x="T15" y="0"/>
                </a:cxn>
                <a:cxn ang="T74">
                  <a:pos x="T16" y="0"/>
                </a:cxn>
                <a:cxn ang="T75">
                  <a:pos x="T17" y="0"/>
                </a:cxn>
                <a:cxn ang="T76">
                  <a:pos x="T18" y="0"/>
                </a:cxn>
                <a:cxn ang="T77">
                  <a:pos x="T19" y="0"/>
                </a:cxn>
                <a:cxn ang="T78">
                  <a:pos x="T20" y="0"/>
                </a:cxn>
                <a:cxn ang="T79">
                  <a:pos x="T21" y="0"/>
                </a:cxn>
                <a:cxn ang="T80">
                  <a:pos x="T22" y="0"/>
                </a:cxn>
                <a:cxn ang="T81">
                  <a:pos x="T23" y="0"/>
                </a:cxn>
                <a:cxn ang="T82">
                  <a:pos x="T24" y="0"/>
                </a:cxn>
                <a:cxn ang="T83">
                  <a:pos x="T25" y="0"/>
                </a:cxn>
                <a:cxn ang="T84">
                  <a:pos x="T26" y="0"/>
                </a:cxn>
                <a:cxn ang="T85">
                  <a:pos x="T27" y="0"/>
                </a:cxn>
                <a:cxn ang="T86">
                  <a:pos x="T28" y="0"/>
                </a:cxn>
                <a:cxn ang="T87">
                  <a:pos x="T29" y="0"/>
                </a:cxn>
                <a:cxn ang="T88">
                  <a:pos x="T30" y="0"/>
                </a:cxn>
                <a:cxn ang="T89">
                  <a:pos x="T31" y="0"/>
                </a:cxn>
                <a:cxn ang="T90">
                  <a:pos x="T32" y="0"/>
                </a:cxn>
                <a:cxn ang="T91">
                  <a:pos x="T33" y="0"/>
                </a:cxn>
                <a:cxn ang="T92">
                  <a:pos x="T34" y="0"/>
                </a:cxn>
                <a:cxn ang="T93">
                  <a:pos x="T35" y="0"/>
                </a:cxn>
                <a:cxn ang="T94">
                  <a:pos x="T36" y="0"/>
                </a:cxn>
                <a:cxn ang="T95">
                  <a:pos x="T37" y="0"/>
                </a:cxn>
                <a:cxn ang="T96">
                  <a:pos x="T38" y="0"/>
                </a:cxn>
                <a:cxn ang="T97">
                  <a:pos x="T39" y="0"/>
                </a:cxn>
                <a:cxn ang="T98">
                  <a:pos x="T40" y="0"/>
                </a:cxn>
                <a:cxn ang="T99">
                  <a:pos x="T41" y="0"/>
                </a:cxn>
                <a:cxn ang="T100">
                  <a:pos x="T42" y="0"/>
                </a:cxn>
                <a:cxn ang="T101">
                  <a:pos x="T43" y="0"/>
                </a:cxn>
                <a:cxn ang="T102">
                  <a:pos x="T44" y="0"/>
                </a:cxn>
                <a:cxn ang="T103">
                  <a:pos x="T45" y="0"/>
                </a:cxn>
                <a:cxn ang="T104">
                  <a:pos x="T46" y="0"/>
                </a:cxn>
                <a:cxn ang="T105">
                  <a:pos x="T47" y="0"/>
                </a:cxn>
                <a:cxn ang="T106">
                  <a:pos x="T48" y="0"/>
                </a:cxn>
                <a:cxn ang="T107">
                  <a:pos x="T49" y="0"/>
                </a:cxn>
                <a:cxn ang="T108">
                  <a:pos x="T50" y="0"/>
                </a:cxn>
                <a:cxn ang="T109">
                  <a:pos x="T51" y="0"/>
                </a:cxn>
                <a:cxn ang="T110">
                  <a:pos x="T52" y="0"/>
                </a:cxn>
                <a:cxn ang="T111">
                  <a:pos x="T53" y="0"/>
                </a:cxn>
                <a:cxn ang="T112">
                  <a:pos x="T54" y="0"/>
                </a:cxn>
                <a:cxn ang="T113">
                  <a:pos x="T55" y="0"/>
                </a:cxn>
                <a:cxn ang="T114">
                  <a:pos x="T56" y="0"/>
                </a:cxn>
                <a:cxn ang="T115">
                  <a:pos x="T57" y="0"/>
                </a:cxn>
              </a:cxnLst>
              <a:rect l="0" t="0" r="r" b="b"/>
              <a:pathLst>
                <a:path w="4102">
                  <a:moveTo>
                    <a:pt x="0" y="0"/>
                  </a:moveTo>
                  <a:lnTo>
                    <a:pt x="0" y="0"/>
                  </a:lnTo>
                  <a:lnTo>
                    <a:pt x="5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6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6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7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81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87" y="0"/>
                  </a:lnTo>
                  <a:moveTo>
                    <a:pt x="641" y="0"/>
                  </a:moveTo>
                  <a:lnTo>
                    <a:pt x="641" y="0"/>
                  </a:lnTo>
                  <a:lnTo>
                    <a:pt x="69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801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908" y="0"/>
                  </a:lnTo>
                  <a:moveTo>
                    <a:pt x="961" y="0"/>
                  </a:moveTo>
                  <a:lnTo>
                    <a:pt x="961" y="0"/>
                  </a:lnTo>
                  <a:lnTo>
                    <a:pt x="1014" y="0"/>
                  </a:lnTo>
                  <a:moveTo>
                    <a:pt x="1068" y="0"/>
                  </a:moveTo>
                  <a:lnTo>
                    <a:pt x="1068" y="0"/>
                  </a:lnTo>
                  <a:lnTo>
                    <a:pt x="1121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228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335" y="0"/>
                  </a:lnTo>
                  <a:moveTo>
                    <a:pt x="1388" y="0"/>
                  </a:moveTo>
                  <a:lnTo>
                    <a:pt x="1388" y="0"/>
                  </a:lnTo>
                  <a:lnTo>
                    <a:pt x="1441" y="0"/>
                  </a:lnTo>
                  <a:moveTo>
                    <a:pt x="1495" y="0"/>
                  </a:moveTo>
                  <a:lnTo>
                    <a:pt x="1495" y="0"/>
                  </a:lnTo>
                  <a:lnTo>
                    <a:pt x="1548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55" y="0"/>
                  </a:lnTo>
                  <a:moveTo>
                    <a:pt x="1708" y="0"/>
                  </a:moveTo>
                  <a:lnTo>
                    <a:pt x="1708" y="0"/>
                  </a:lnTo>
                  <a:lnTo>
                    <a:pt x="1761" y="0"/>
                  </a:lnTo>
                  <a:moveTo>
                    <a:pt x="1815" y="0"/>
                  </a:moveTo>
                  <a:lnTo>
                    <a:pt x="1815" y="0"/>
                  </a:lnTo>
                  <a:lnTo>
                    <a:pt x="1868" y="0"/>
                  </a:lnTo>
                  <a:moveTo>
                    <a:pt x="1922" y="0"/>
                  </a:moveTo>
                  <a:lnTo>
                    <a:pt x="1922" y="0"/>
                  </a:lnTo>
                  <a:lnTo>
                    <a:pt x="1975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82" y="0"/>
                  </a:lnTo>
                  <a:moveTo>
                    <a:pt x="2135" y="0"/>
                  </a:moveTo>
                  <a:lnTo>
                    <a:pt x="2135" y="0"/>
                  </a:lnTo>
                  <a:lnTo>
                    <a:pt x="2188" y="0"/>
                  </a:lnTo>
                  <a:moveTo>
                    <a:pt x="2242" y="0"/>
                  </a:moveTo>
                  <a:lnTo>
                    <a:pt x="2242" y="0"/>
                  </a:lnTo>
                  <a:lnTo>
                    <a:pt x="2295" y="0"/>
                  </a:lnTo>
                  <a:moveTo>
                    <a:pt x="2349" y="0"/>
                  </a:moveTo>
                  <a:lnTo>
                    <a:pt x="2349" y="0"/>
                  </a:lnTo>
                  <a:lnTo>
                    <a:pt x="2402" y="0"/>
                  </a:lnTo>
                  <a:moveTo>
                    <a:pt x="2455" y="0"/>
                  </a:moveTo>
                  <a:lnTo>
                    <a:pt x="2455" y="0"/>
                  </a:lnTo>
                  <a:lnTo>
                    <a:pt x="2509" y="0"/>
                  </a:lnTo>
                  <a:moveTo>
                    <a:pt x="2562" y="0"/>
                  </a:moveTo>
                  <a:lnTo>
                    <a:pt x="2562" y="0"/>
                  </a:lnTo>
                  <a:lnTo>
                    <a:pt x="2615" y="0"/>
                  </a:lnTo>
                  <a:moveTo>
                    <a:pt x="2669" y="0"/>
                  </a:moveTo>
                  <a:lnTo>
                    <a:pt x="2669" y="0"/>
                  </a:lnTo>
                  <a:lnTo>
                    <a:pt x="2722" y="0"/>
                  </a:lnTo>
                  <a:moveTo>
                    <a:pt x="2776" y="0"/>
                  </a:moveTo>
                  <a:lnTo>
                    <a:pt x="2776" y="0"/>
                  </a:lnTo>
                  <a:lnTo>
                    <a:pt x="2829" y="0"/>
                  </a:lnTo>
                  <a:moveTo>
                    <a:pt x="2882" y="0"/>
                  </a:moveTo>
                  <a:lnTo>
                    <a:pt x="2882" y="0"/>
                  </a:lnTo>
                  <a:lnTo>
                    <a:pt x="2936" y="0"/>
                  </a:lnTo>
                  <a:moveTo>
                    <a:pt x="2989" y="0"/>
                  </a:moveTo>
                  <a:lnTo>
                    <a:pt x="2989" y="0"/>
                  </a:lnTo>
                  <a:lnTo>
                    <a:pt x="3042" y="0"/>
                  </a:lnTo>
                  <a:moveTo>
                    <a:pt x="3096" y="0"/>
                  </a:moveTo>
                  <a:lnTo>
                    <a:pt x="3096" y="0"/>
                  </a:lnTo>
                  <a:lnTo>
                    <a:pt x="3149" y="0"/>
                  </a:lnTo>
                  <a:moveTo>
                    <a:pt x="3203" y="0"/>
                  </a:moveTo>
                  <a:lnTo>
                    <a:pt x="3203" y="0"/>
                  </a:lnTo>
                  <a:lnTo>
                    <a:pt x="3256" y="0"/>
                  </a:lnTo>
                  <a:moveTo>
                    <a:pt x="3309" y="0"/>
                  </a:moveTo>
                  <a:lnTo>
                    <a:pt x="3309" y="0"/>
                  </a:lnTo>
                  <a:lnTo>
                    <a:pt x="3363" y="0"/>
                  </a:lnTo>
                  <a:moveTo>
                    <a:pt x="3416" y="0"/>
                  </a:moveTo>
                  <a:lnTo>
                    <a:pt x="3416" y="0"/>
                  </a:lnTo>
                  <a:lnTo>
                    <a:pt x="3469" y="0"/>
                  </a:lnTo>
                  <a:moveTo>
                    <a:pt x="3523" y="0"/>
                  </a:moveTo>
                  <a:lnTo>
                    <a:pt x="3523" y="0"/>
                  </a:lnTo>
                  <a:lnTo>
                    <a:pt x="3576" y="0"/>
                  </a:lnTo>
                  <a:moveTo>
                    <a:pt x="3629" y="0"/>
                  </a:moveTo>
                  <a:lnTo>
                    <a:pt x="3629" y="0"/>
                  </a:lnTo>
                  <a:lnTo>
                    <a:pt x="3683" y="0"/>
                  </a:lnTo>
                  <a:moveTo>
                    <a:pt x="3736" y="0"/>
                  </a:moveTo>
                  <a:lnTo>
                    <a:pt x="3736" y="0"/>
                  </a:lnTo>
                  <a:lnTo>
                    <a:pt x="3790" y="0"/>
                  </a:lnTo>
                  <a:moveTo>
                    <a:pt x="3843" y="0"/>
                  </a:moveTo>
                  <a:lnTo>
                    <a:pt x="3843" y="0"/>
                  </a:lnTo>
                  <a:lnTo>
                    <a:pt x="3896" y="0"/>
                  </a:lnTo>
                  <a:moveTo>
                    <a:pt x="3950" y="0"/>
                  </a:moveTo>
                  <a:lnTo>
                    <a:pt x="3950" y="0"/>
                  </a:lnTo>
                  <a:lnTo>
                    <a:pt x="4003" y="0"/>
                  </a:lnTo>
                  <a:moveTo>
                    <a:pt x="4056" y="0"/>
                  </a:moveTo>
                  <a:lnTo>
                    <a:pt x="4056" y="0"/>
                  </a:lnTo>
                  <a:lnTo>
                    <a:pt x="410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4" name="Ovaal 53">
            <a:extLst>
              <a:ext uri="{FF2B5EF4-FFF2-40B4-BE49-F238E27FC236}">
                <a16:creationId xmlns:a16="http://schemas.microsoft.com/office/drawing/2014/main" id="{60201AD4-AF3E-D442-8AF7-82F9E5DB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561" y="4402900"/>
            <a:ext cx="136525" cy="1349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D42B1A8F-42D5-7543-8B3E-4E96FC6F190F}"/>
                  </a:ext>
                </a:extLst>
              </p:cNvPr>
              <p:cNvSpPr txBox="1"/>
              <p:nvPr/>
            </p:nvSpPr>
            <p:spPr>
              <a:xfrm>
                <a:off x="6308731" y="4076405"/>
                <a:ext cx="392655" cy="45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nl-BE" sz="2800" b="1" dirty="0">
                  <a:solidFill>
                    <a:schemeClr val="tx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D42B1A8F-42D5-7543-8B3E-4E96FC6F1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731" y="4076405"/>
                <a:ext cx="392655" cy="450027"/>
              </a:xfrm>
              <a:prstGeom prst="rect">
                <a:avLst/>
              </a:prstGeom>
              <a:blipFill>
                <a:blip r:embed="rId3"/>
                <a:stretch>
                  <a:fillRect l="-9375" r="-625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hthoek 58">
            <a:extLst>
              <a:ext uri="{FF2B5EF4-FFF2-40B4-BE49-F238E27FC236}">
                <a16:creationId xmlns:a16="http://schemas.microsoft.com/office/drawing/2014/main" id="{BD363719-4D16-3E4B-A223-FD404FD4A1A6}"/>
              </a:ext>
            </a:extLst>
          </p:cNvPr>
          <p:cNvSpPr/>
          <p:nvPr/>
        </p:nvSpPr>
        <p:spPr>
          <a:xfrm>
            <a:off x="539945" y="3748150"/>
            <a:ext cx="4917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nl-BE" sz="2000" b="1" dirty="0">
                <a:latin typeface="+mn-lt"/>
              </a:rPr>
              <a:t>Als we geen andere info hebben nemen we het gemiddelde in de populatie als beste schatting (hier waarde 0)</a:t>
            </a:r>
            <a:endParaRPr lang="nl-BE" sz="2000" b="1" dirty="0">
              <a:latin typeface="+mn-lt"/>
            </a:endParaRP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319B0B04-3EA8-F557-CBD9-BD2853993BF2}"/>
              </a:ext>
            </a:extLst>
          </p:cNvPr>
          <p:cNvSpPr txBox="1"/>
          <p:nvPr/>
        </p:nvSpPr>
        <p:spPr>
          <a:xfrm>
            <a:off x="7325991" y="6380488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6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Autonome motivatie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2DBE8EE0-8EA8-AD4B-C3D2-C3260F8FB8B8}"/>
              </a:ext>
            </a:extLst>
          </p:cNvPr>
          <p:cNvSpPr txBox="1"/>
          <p:nvPr/>
        </p:nvSpPr>
        <p:spPr>
          <a:xfrm rot="16200000">
            <a:off x="4629881" y="4320342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6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Resultaat Statistiek B</a:t>
            </a:r>
          </a:p>
        </p:txBody>
      </p:sp>
    </p:spTree>
    <p:extLst>
      <p:ext uri="{BB962C8B-B14F-4D97-AF65-F5344CB8AC3E}">
        <p14:creationId xmlns:p14="http://schemas.microsoft.com/office/powerpoint/2010/main" val="1796653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86AF7-2311-3A49-84CF-C521268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goed is het model?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156021-CE2C-794F-8DBA-37752D4A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Methode 2</a:t>
            </a:r>
          </a:p>
          <a:p>
            <a:pPr marL="0" indent="0">
              <a:buNone/>
            </a:pP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Stel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dat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er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een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student later de les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statistiek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binnenkomt</a:t>
            </a:r>
            <a:r>
              <a:rPr lang="is-IS" altLang="nl-BE" sz="2000" b="0" i="1" dirty="0">
                <a:solidFill>
                  <a:srgbClr val="003D62"/>
                </a:solidFill>
                <a:latin typeface="+mn-lt"/>
              </a:rPr>
              <a:t>… Hoeveel behaalt deze student op zijn examen?</a:t>
            </a:r>
            <a:endParaRPr lang="nl-BE" sz="2000" b="0" i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EA76B-F85A-A846-9DBE-339EECE74C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63895" y="2947241"/>
            <a:ext cx="3837403" cy="3340989"/>
            <a:chOff x="2789" y="1424"/>
            <a:chExt cx="2837" cy="247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9D0B3E2-012E-E14F-89B5-E0EF4E245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73"/>
              <a:ext cx="2423" cy="0"/>
            </a:xfrm>
            <a:custGeom>
              <a:avLst/>
              <a:gdLst>
                <a:gd name="T0" fmla="*/ 0 w 3798"/>
                <a:gd name="T1" fmla="*/ 0 w 3798"/>
                <a:gd name="T2" fmla="*/ 629 w 379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798">
                  <a:moveTo>
                    <a:pt x="0" y="0"/>
                  </a:moveTo>
                  <a:lnTo>
                    <a:pt x="0" y="0"/>
                  </a:lnTo>
                  <a:lnTo>
                    <a:pt x="379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96A611-22BD-FD49-B127-A79E0EF74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127C87E-77C4-9F41-A81A-01E23343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3902716-A6B1-2142-890D-2CE148B2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63DBEBE-F6A0-394A-B2E3-7D6F76A53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7B878B-A6A0-534D-8614-45C84524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4B987B1-F3FA-C844-BEBC-F8C4FFABA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863"/>
              <a:ext cx="28" cy="8"/>
            </a:xfrm>
            <a:custGeom>
              <a:avLst/>
              <a:gdLst>
                <a:gd name="T0" fmla="*/ 0 w 44"/>
                <a:gd name="T1" fmla="*/ 2 h 14"/>
                <a:gd name="T2" fmla="*/ 0 w 44"/>
                <a:gd name="T3" fmla="*/ 2 h 14"/>
                <a:gd name="T4" fmla="*/ 0 w 44"/>
                <a:gd name="T5" fmla="*/ 0 h 14"/>
                <a:gd name="T6" fmla="*/ 7 w 44"/>
                <a:gd name="T7" fmla="*/ 0 h 14"/>
                <a:gd name="T8" fmla="*/ 7 w 44"/>
                <a:gd name="T9" fmla="*/ 2 h 14"/>
                <a:gd name="T10" fmla="*/ 0 w 44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5C05A4-C25E-0D49-89BE-6D1A4E24D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3820"/>
              <a:ext cx="27" cy="73"/>
            </a:xfrm>
            <a:custGeom>
              <a:avLst/>
              <a:gdLst>
                <a:gd name="T0" fmla="*/ 7 w 42"/>
                <a:gd name="T1" fmla="*/ 18 h 115"/>
                <a:gd name="T2" fmla="*/ 7 w 42"/>
                <a:gd name="T3" fmla="*/ 18 h 115"/>
                <a:gd name="T4" fmla="*/ 5 w 42"/>
                <a:gd name="T5" fmla="*/ 18 h 115"/>
                <a:gd name="T6" fmla="*/ 5 w 42"/>
                <a:gd name="T7" fmla="*/ 4 h 115"/>
                <a:gd name="T8" fmla="*/ 3 w 42"/>
                <a:gd name="T9" fmla="*/ 6 h 115"/>
                <a:gd name="T10" fmla="*/ 0 w 42"/>
                <a:gd name="T11" fmla="*/ 7 h 115"/>
                <a:gd name="T12" fmla="*/ 0 w 42"/>
                <a:gd name="T13" fmla="*/ 4 h 115"/>
                <a:gd name="T14" fmla="*/ 4 w 42"/>
                <a:gd name="T15" fmla="*/ 3 h 115"/>
                <a:gd name="T16" fmla="*/ 6 w 42"/>
                <a:gd name="T17" fmla="*/ 0 h 115"/>
                <a:gd name="T18" fmla="*/ 7 w 42"/>
                <a:gd name="T19" fmla="*/ 0 h 115"/>
                <a:gd name="T20" fmla="*/ 7 w 42"/>
                <a:gd name="T21" fmla="*/ 18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42" y="115"/>
                  </a:lnTo>
                  <a:lnTo>
                    <a:pt x="28" y="115"/>
                  </a:lnTo>
                  <a:lnTo>
                    <a:pt x="28" y="26"/>
                  </a:lnTo>
                  <a:cubicBezTo>
                    <a:pt x="25" y="29"/>
                    <a:pt x="20" y="32"/>
                    <a:pt x="15" y="36"/>
                  </a:cubicBezTo>
                  <a:cubicBezTo>
                    <a:pt x="9" y="39"/>
                    <a:pt x="4" y="41"/>
                    <a:pt x="0" y="43"/>
                  </a:cubicBezTo>
                  <a:lnTo>
                    <a:pt x="0" y="29"/>
                  </a:lnTo>
                  <a:cubicBezTo>
                    <a:pt x="8" y="26"/>
                    <a:pt x="15" y="21"/>
                    <a:pt x="21" y="16"/>
                  </a:cubicBezTo>
                  <a:cubicBezTo>
                    <a:pt x="26" y="11"/>
                    <a:pt x="31" y="5"/>
                    <a:pt x="33" y="0"/>
                  </a:cubicBezTo>
                  <a:lnTo>
                    <a:pt x="42" y="0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10CD9C8-6859-4D44-BED2-278F08F34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4FA3A6-7798-6A49-B514-8D392968A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4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8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3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4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3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87DE-5870-F745-A456-2E4772A7C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3863"/>
              <a:ext cx="28" cy="8"/>
            </a:xfrm>
            <a:custGeom>
              <a:avLst/>
              <a:gdLst>
                <a:gd name="T0" fmla="*/ 0 w 43"/>
                <a:gd name="T1" fmla="*/ 2 h 14"/>
                <a:gd name="T2" fmla="*/ 0 w 43"/>
                <a:gd name="T3" fmla="*/ 2 h 14"/>
                <a:gd name="T4" fmla="*/ 0 w 43"/>
                <a:gd name="T5" fmla="*/ 0 h 14"/>
                <a:gd name="T6" fmla="*/ 8 w 43"/>
                <a:gd name="T7" fmla="*/ 0 h 14"/>
                <a:gd name="T8" fmla="*/ 8 w 43"/>
                <a:gd name="T9" fmla="*/ 2 h 14"/>
                <a:gd name="T10" fmla="*/ 0 w 43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1F50AB5-099C-0243-BF28-2C8295F9D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2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4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8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4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2C2C456-0922-C145-938E-E3D835A83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1E60341-FD58-804B-A536-5DD729BD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821"/>
              <a:ext cx="49" cy="73"/>
            </a:xfrm>
            <a:custGeom>
              <a:avLst/>
              <a:gdLst>
                <a:gd name="T0" fmla="*/ 0 w 76"/>
                <a:gd name="T1" fmla="*/ 14 h 115"/>
                <a:gd name="T2" fmla="*/ 0 w 76"/>
                <a:gd name="T3" fmla="*/ 14 h 115"/>
                <a:gd name="T4" fmla="*/ 3 w 76"/>
                <a:gd name="T5" fmla="*/ 13 h 115"/>
                <a:gd name="T6" fmla="*/ 4 w 76"/>
                <a:gd name="T7" fmla="*/ 16 h 115"/>
                <a:gd name="T8" fmla="*/ 6 w 76"/>
                <a:gd name="T9" fmla="*/ 17 h 115"/>
                <a:gd name="T10" fmla="*/ 10 w 76"/>
                <a:gd name="T11" fmla="*/ 16 h 115"/>
                <a:gd name="T12" fmla="*/ 10 w 76"/>
                <a:gd name="T13" fmla="*/ 12 h 115"/>
                <a:gd name="T14" fmla="*/ 10 w 76"/>
                <a:gd name="T15" fmla="*/ 10 h 115"/>
                <a:gd name="T16" fmla="*/ 6 w 76"/>
                <a:gd name="T17" fmla="*/ 8 h 115"/>
                <a:gd name="T18" fmla="*/ 4 w 76"/>
                <a:gd name="T19" fmla="*/ 9 h 115"/>
                <a:gd name="T20" fmla="*/ 3 w 76"/>
                <a:gd name="T21" fmla="*/ 10 h 115"/>
                <a:gd name="T22" fmla="*/ 1 w 76"/>
                <a:gd name="T23" fmla="*/ 10 h 115"/>
                <a:gd name="T24" fmla="*/ 3 w 76"/>
                <a:gd name="T25" fmla="*/ 0 h 115"/>
                <a:gd name="T26" fmla="*/ 12 w 76"/>
                <a:gd name="T27" fmla="*/ 0 h 115"/>
                <a:gd name="T28" fmla="*/ 12 w 76"/>
                <a:gd name="T29" fmla="*/ 3 h 115"/>
                <a:gd name="T30" fmla="*/ 4 w 76"/>
                <a:gd name="T31" fmla="*/ 3 h 115"/>
                <a:gd name="T32" fmla="*/ 3 w 76"/>
                <a:gd name="T33" fmla="*/ 7 h 115"/>
                <a:gd name="T34" fmla="*/ 7 w 76"/>
                <a:gd name="T35" fmla="*/ 6 h 115"/>
                <a:gd name="T36" fmla="*/ 12 w 76"/>
                <a:gd name="T37" fmla="*/ 8 h 115"/>
                <a:gd name="T38" fmla="*/ 14 w 76"/>
                <a:gd name="T39" fmla="*/ 12 h 115"/>
                <a:gd name="T40" fmla="*/ 12 w 76"/>
                <a:gd name="T41" fmla="*/ 17 h 115"/>
                <a:gd name="T42" fmla="*/ 6 w 76"/>
                <a:gd name="T43" fmla="*/ 18 h 115"/>
                <a:gd name="T44" fmla="*/ 2 w 76"/>
                <a:gd name="T45" fmla="*/ 17 h 115"/>
                <a:gd name="T46" fmla="*/ 0 w 76"/>
                <a:gd name="T47" fmla="*/ 14 h 115"/>
                <a:gd name="T48" fmla="*/ 0 w 76"/>
                <a:gd name="T49" fmla="*/ 14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115">
                  <a:moveTo>
                    <a:pt x="0" y="83"/>
                  </a:moveTo>
                  <a:lnTo>
                    <a:pt x="0" y="83"/>
                  </a:lnTo>
                  <a:lnTo>
                    <a:pt x="15" y="82"/>
                  </a:lnTo>
                  <a:cubicBezTo>
                    <a:pt x="16" y="89"/>
                    <a:pt x="19" y="95"/>
                    <a:pt x="23" y="98"/>
                  </a:cubicBezTo>
                  <a:cubicBezTo>
                    <a:pt x="27" y="102"/>
                    <a:pt x="31" y="104"/>
                    <a:pt x="37" y="104"/>
                  </a:cubicBezTo>
                  <a:cubicBezTo>
                    <a:pt x="44" y="104"/>
                    <a:pt x="50" y="101"/>
                    <a:pt x="54" y="96"/>
                  </a:cubicBezTo>
                  <a:cubicBezTo>
                    <a:pt x="59" y="91"/>
                    <a:pt x="61" y="84"/>
                    <a:pt x="61" y="76"/>
                  </a:cubicBezTo>
                  <a:cubicBezTo>
                    <a:pt x="61" y="68"/>
                    <a:pt x="59" y="62"/>
                    <a:pt x="55" y="57"/>
                  </a:cubicBezTo>
                  <a:cubicBezTo>
                    <a:pt x="50" y="52"/>
                    <a:pt x="44" y="50"/>
                    <a:pt x="37" y="50"/>
                  </a:cubicBezTo>
                  <a:cubicBezTo>
                    <a:pt x="32" y="50"/>
                    <a:pt x="28" y="51"/>
                    <a:pt x="25" y="53"/>
                  </a:cubicBezTo>
                  <a:cubicBezTo>
                    <a:pt x="21" y="55"/>
                    <a:pt x="18" y="58"/>
                    <a:pt x="16" y="61"/>
                  </a:cubicBezTo>
                  <a:lnTo>
                    <a:pt x="3" y="59"/>
                  </a:lnTo>
                  <a:lnTo>
                    <a:pt x="14" y="0"/>
                  </a:lnTo>
                  <a:lnTo>
                    <a:pt x="71" y="0"/>
                  </a:lnTo>
                  <a:lnTo>
                    <a:pt x="71" y="14"/>
                  </a:lnTo>
                  <a:lnTo>
                    <a:pt x="25" y="14"/>
                  </a:lnTo>
                  <a:lnTo>
                    <a:pt x="19" y="45"/>
                  </a:lnTo>
                  <a:cubicBezTo>
                    <a:pt x="26" y="40"/>
                    <a:pt x="33" y="38"/>
                    <a:pt x="41" y="38"/>
                  </a:cubicBezTo>
                  <a:cubicBezTo>
                    <a:pt x="51" y="38"/>
                    <a:pt x="59" y="41"/>
                    <a:pt x="66" y="48"/>
                  </a:cubicBezTo>
                  <a:cubicBezTo>
                    <a:pt x="73" y="55"/>
                    <a:pt x="76" y="64"/>
                    <a:pt x="76" y="75"/>
                  </a:cubicBezTo>
                  <a:cubicBezTo>
                    <a:pt x="76" y="85"/>
                    <a:pt x="73" y="94"/>
                    <a:pt x="67" y="102"/>
                  </a:cubicBezTo>
                  <a:cubicBezTo>
                    <a:pt x="60" y="111"/>
                    <a:pt x="50" y="115"/>
                    <a:pt x="37" y="115"/>
                  </a:cubicBezTo>
                  <a:cubicBezTo>
                    <a:pt x="27" y="115"/>
                    <a:pt x="18" y="113"/>
                    <a:pt x="12" y="107"/>
                  </a:cubicBezTo>
                  <a:cubicBezTo>
                    <a:pt x="5" y="101"/>
                    <a:pt x="1" y="9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EFD0B9A-C478-2844-AE52-9594DBC1C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3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7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3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3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3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CC1052-C12A-C84F-AFA5-047EB2E9D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FFF5EC0-1EA1-B840-A65F-056C87D49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6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3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6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49" y="103"/>
                    <a:pt x="54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4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69026DA-A1E8-9741-83D2-CF676B525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6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4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7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49" y="103"/>
                    <a:pt x="54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4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C3A451A-6E36-384D-A5AF-C9D22C86B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F85C4EE-2D21-C748-8F00-B55DF64B0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" y="3821"/>
              <a:ext cx="48" cy="73"/>
            </a:xfrm>
            <a:custGeom>
              <a:avLst/>
              <a:gdLst>
                <a:gd name="T0" fmla="*/ 0 w 76"/>
                <a:gd name="T1" fmla="*/ 14 h 115"/>
                <a:gd name="T2" fmla="*/ 0 w 76"/>
                <a:gd name="T3" fmla="*/ 14 h 115"/>
                <a:gd name="T4" fmla="*/ 3 w 76"/>
                <a:gd name="T5" fmla="*/ 13 h 115"/>
                <a:gd name="T6" fmla="*/ 4 w 76"/>
                <a:gd name="T7" fmla="*/ 16 h 115"/>
                <a:gd name="T8" fmla="*/ 6 w 76"/>
                <a:gd name="T9" fmla="*/ 17 h 115"/>
                <a:gd name="T10" fmla="*/ 8 w 76"/>
                <a:gd name="T11" fmla="*/ 16 h 115"/>
                <a:gd name="T12" fmla="*/ 10 w 76"/>
                <a:gd name="T13" fmla="*/ 12 h 115"/>
                <a:gd name="T14" fmla="*/ 8 w 76"/>
                <a:gd name="T15" fmla="*/ 10 h 115"/>
                <a:gd name="T16" fmla="*/ 6 w 76"/>
                <a:gd name="T17" fmla="*/ 8 h 115"/>
                <a:gd name="T18" fmla="*/ 4 w 76"/>
                <a:gd name="T19" fmla="*/ 9 h 115"/>
                <a:gd name="T20" fmla="*/ 3 w 76"/>
                <a:gd name="T21" fmla="*/ 10 h 115"/>
                <a:gd name="T22" fmla="*/ 1 w 76"/>
                <a:gd name="T23" fmla="*/ 10 h 115"/>
                <a:gd name="T24" fmla="*/ 2 w 76"/>
                <a:gd name="T25" fmla="*/ 0 h 115"/>
                <a:gd name="T26" fmla="*/ 11 w 76"/>
                <a:gd name="T27" fmla="*/ 0 h 115"/>
                <a:gd name="T28" fmla="*/ 11 w 76"/>
                <a:gd name="T29" fmla="*/ 3 h 115"/>
                <a:gd name="T30" fmla="*/ 4 w 76"/>
                <a:gd name="T31" fmla="*/ 3 h 115"/>
                <a:gd name="T32" fmla="*/ 3 w 76"/>
                <a:gd name="T33" fmla="*/ 7 h 115"/>
                <a:gd name="T34" fmla="*/ 6 w 76"/>
                <a:gd name="T35" fmla="*/ 6 h 115"/>
                <a:gd name="T36" fmla="*/ 10 w 76"/>
                <a:gd name="T37" fmla="*/ 8 h 115"/>
                <a:gd name="T38" fmla="*/ 12 w 76"/>
                <a:gd name="T39" fmla="*/ 12 h 115"/>
                <a:gd name="T40" fmla="*/ 11 w 76"/>
                <a:gd name="T41" fmla="*/ 17 h 115"/>
                <a:gd name="T42" fmla="*/ 6 w 76"/>
                <a:gd name="T43" fmla="*/ 18 h 115"/>
                <a:gd name="T44" fmla="*/ 2 w 76"/>
                <a:gd name="T45" fmla="*/ 17 h 115"/>
                <a:gd name="T46" fmla="*/ 0 w 76"/>
                <a:gd name="T47" fmla="*/ 14 h 115"/>
                <a:gd name="T48" fmla="*/ 0 w 76"/>
                <a:gd name="T49" fmla="*/ 14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115">
                  <a:moveTo>
                    <a:pt x="0" y="83"/>
                  </a:moveTo>
                  <a:lnTo>
                    <a:pt x="0" y="83"/>
                  </a:lnTo>
                  <a:lnTo>
                    <a:pt x="15" y="82"/>
                  </a:lnTo>
                  <a:cubicBezTo>
                    <a:pt x="16" y="89"/>
                    <a:pt x="18" y="95"/>
                    <a:pt x="22" y="98"/>
                  </a:cubicBezTo>
                  <a:cubicBezTo>
                    <a:pt x="26" y="102"/>
                    <a:pt x="31" y="104"/>
                    <a:pt x="37" y="104"/>
                  </a:cubicBezTo>
                  <a:cubicBezTo>
                    <a:pt x="43" y="104"/>
                    <a:pt x="49" y="101"/>
                    <a:pt x="54" y="96"/>
                  </a:cubicBezTo>
                  <a:cubicBezTo>
                    <a:pt x="58" y="91"/>
                    <a:pt x="61" y="84"/>
                    <a:pt x="61" y="76"/>
                  </a:cubicBezTo>
                  <a:cubicBezTo>
                    <a:pt x="61" y="68"/>
                    <a:pt x="58" y="62"/>
                    <a:pt x="54" y="57"/>
                  </a:cubicBezTo>
                  <a:cubicBezTo>
                    <a:pt x="49" y="52"/>
                    <a:pt x="44" y="50"/>
                    <a:pt x="36" y="50"/>
                  </a:cubicBezTo>
                  <a:cubicBezTo>
                    <a:pt x="32" y="50"/>
                    <a:pt x="28" y="51"/>
                    <a:pt x="24" y="53"/>
                  </a:cubicBezTo>
                  <a:cubicBezTo>
                    <a:pt x="20" y="55"/>
                    <a:pt x="18" y="58"/>
                    <a:pt x="15" y="61"/>
                  </a:cubicBezTo>
                  <a:lnTo>
                    <a:pt x="2" y="59"/>
                  </a:lnTo>
                  <a:lnTo>
                    <a:pt x="13" y="0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25" y="14"/>
                  </a:lnTo>
                  <a:lnTo>
                    <a:pt x="18" y="45"/>
                  </a:lnTo>
                  <a:cubicBezTo>
                    <a:pt x="25" y="40"/>
                    <a:pt x="32" y="38"/>
                    <a:pt x="40" y="38"/>
                  </a:cubicBezTo>
                  <a:cubicBezTo>
                    <a:pt x="50" y="38"/>
                    <a:pt x="58" y="41"/>
                    <a:pt x="65" y="48"/>
                  </a:cubicBezTo>
                  <a:cubicBezTo>
                    <a:pt x="72" y="55"/>
                    <a:pt x="76" y="64"/>
                    <a:pt x="76" y="75"/>
                  </a:cubicBezTo>
                  <a:cubicBezTo>
                    <a:pt x="76" y="85"/>
                    <a:pt x="73" y="94"/>
                    <a:pt x="67" y="102"/>
                  </a:cubicBezTo>
                  <a:cubicBezTo>
                    <a:pt x="59" y="111"/>
                    <a:pt x="49" y="115"/>
                    <a:pt x="37" y="115"/>
                  </a:cubicBezTo>
                  <a:cubicBezTo>
                    <a:pt x="26" y="115"/>
                    <a:pt x="18" y="113"/>
                    <a:pt x="11" y="107"/>
                  </a:cubicBezTo>
                  <a:cubicBezTo>
                    <a:pt x="4" y="101"/>
                    <a:pt x="1" y="9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129FA9A-2634-DE42-BA61-25921A625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" y="3820"/>
              <a:ext cx="27" cy="73"/>
            </a:xfrm>
            <a:custGeom>
              <a:avLst/>
              <a:gdLst>
                <a:gd name="T0" fmla="*/ 7 w 42"/>
                <a:gd name="T1" fmla="*/ 18 h 115"/>
                <a:gd name="T2" fmla="*/ 7 w 42"/>
                <a:gd name="T3" fmla="*/ 18 h 115"/>
                <a:gd name="T4" fmla="*/ 5 w 42"/>
                <a:gd name="T5" fmla="*/ 18 h 115"/>
                <a:gd name="T6" fmla="*/ 5 w 42"/>
                <a:gd name="T7" fmla="*/ 4 h 115"/>
                <a:gd name="T8" fmla="*/ 3 w 42"/>
                <a:gd name="T9" fmla="*/ 6 h 115"/>
                <a:gd name="T10" fmla="*/ 0 w 42"/>
                <a:gd name="T11" fmla="*/ 7 h 115"/>
                <a:gd name="T12" fmla="*/ 0 w 42"/>
                <a:gd name="T13" fmla="*/ 4 h 115"/>
                <a:gd name="T14" fmla="*/ 3 w 42"/>
                <a:gd name="T15" fmla="*/ 3 h 115"/>
                <a:gd name="T16" fmla="*/ 6 w 42"/>
                <a:gd name="T17" fmla="*/ 0 h 115"/>
                <a:gd name="T18" fmla="*/ 7 w 42"/>
                <a:gd name="T19" fmla="*/ 0 h 115"/>
                <a:gd name="T20" fmla="*/ 7 w 42"/>
                <a:gd name="T21" fmla="*/ 18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42" y="115"/>
                  </a:lnTo>
                  <a:lnTo>
                    <a:pt x="28" y="115"/>
                  </a:lnTo>
                  <a:lnTo>
                    <a:pt x="28" y="26"/>
                  </a:lnTo>
                  <a:cubicBezTo>
                    <a:pt x="24" y="29"/>
                    <a:pt x="20" y="32"/>
                    <a:pt x="14" y="36"/>
                  </a:cubicBezTo>
                  <a:cubicBezTo>
                    <a:pt x="9" y="39"/>
                    <a:pt x="4" y="41"/>
                    <a:pt x="0" y="43"/>
                  </a:cubicBezTo>
                  <a:lnTo>
                    <a:pt x="0" y="29"/>
                  </a:lnTo>
                  <a:cubicBezTo>
                    <a:pt x="7" y="26"/>
                    <a:pt x="14" y="21"/>
                    <a:pt x="20" y="16"/>
                  </a:cubicBezTo>
                  <a:cubicBezTo>
                    <a:pt x="26" y="11"/>
                    <a:pt x="30" y="5"/>
                    <a:pt x="33" y="0"/>
                  </a:cubicBezTo>
                  <a:lnTo>
                    <a:pt x="42" y="0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5A67753-6D32-1F4B-BA09-D25C26055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A11668E-F9CD-924B-9162-DA1A29F3F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4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7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50" y="103"/>
                    <a:pt x="54" y="96"/>
                  </a:cubicBezTo>
                  <a:cubicBezTo>
                    <a:pt x="58" y="90"/>
                    <a:pt x="61" y="78"/>
                    <a:pt x="61" y="59"/>
                  </a:cubicBezTo>
                  <a:cubicBezTo>
                    <a:pt x="61" y="40"/>
                    <a:pt x="58" y="28"/>
                    <a:pt x="54" y="21"/>
                  </a:cubicBezTo>
                  <a:cubicBezTo>
                    <a:pt x="50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D7A8DFF-9415-204D-8992-2B0F08B02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507"/>
              <a:ext cx="0" cy="2082"/>
            </a:xfrm>
            <a:custGeom>
              <a:avLst/>
              <a:gdLst>
                <a:gd name="T0" fmla="*/ 540 h 3264"/>
                <a:gd name="T1" fmla="*/ 540 h 3264"/>
                <a:gd name="T2" fmla="*/ 0 h 326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264">
                  <a:moveTo>
                    <a:pt x="0" y="3264"/>
                  </a:moveTo>
                  <a:lnTo>
                    <a:pt x="0" y="3264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5FA1613-3DF9-5D42-967F-DFAD5EAC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589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8AA779A-009B-9D4B-8515-ED476539E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069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ED853B8-3C9F-6C43-87CE-494F078C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548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602237-173C-AF41-8640-3FC4678A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028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56CBAC-D8E6-314D-9CF9-DD6CA8A8F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507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7DDD4F3-0FB3-7B4A-A7BB-D1F9690A8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647"/>
              <a:ext cx="9" cy="27"/>
            </a:xfrm>
            <a:custGeom>
              <a:avLst/>
              <a:gdLst>
                <a:gd name="T0" fmla="*/ 3 w 14"/>
                <a:gd name="T1" fmla="*/ 7 h 43"/>
                <a:gd name="T2" fmla="*/ 3 w 14"/>
                <a:gd name="T3" fmla="*/ 7 h 43"/>
                <a:gd name="T4" fmla="*/ 0 w 14"/>
                <a:gd name="T5" fmla="*/ 7 h 43"/>
                <a:gd name="T6" fmla="*/ 0 w 14"/>
                <a:gd name="T7" fmla="*/ 0 h 43"/>
                <a:gd name="T8" fmla="*/ 3 w 14"/>
                <a:gd name="T9" fmla="*/ 0 h 43"/>
                <a:gd name="T10" fmla="*/ 3 w 14"/>
                <a:gd name="T11" fmla="*/ 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8C56BEC-7FF6-C84D-8F65-F502E9C55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3605"/>
              <a:ext cx="73" cy="27"/>
            </a:xfrm>
            <a:custGeom>
              <a:avLst/>
              <a:gdLst>
                <a:gd name="T0" fmla="*/ 18 w 115"/>
                <a:gd name="T1" fmla="*/ 0 h 42"/>
                <a:gd name="T2" fmla="*/ 18 w 115"/>
                <a:gd name="T3" fmla="*/ 0 h 42"/>
                <a:gd name="T4" fmla="*/ 18 w 115"/>
                <a:gd name="T5" fmla="*/ 3 h 42"/>
                <a:gd name="T6" fmla="*/ 4 w 115"/>
                <a:gd name="T7" fmla="*/ 3 h 42"/>
                <a:gd name="T8" fmla="*/ 6 w 115"/>
                <a:gd name="T9" fmla="*/ 5 h 42"/>
                <a:gd name="T10" fmla="*/ 7 w 115"/>
                <a:gd name="T11" fmla="*/ 7 h 42"/>
                <a:gd name="T12" fmla="*/ 4 w 115"/>
                <a:gd name="T13" fmla="*/ 7 h 42"/>
                <a:gd name="T14" fmla="*/ 3 w 115"/>
                <a:gd name="T15" fmla="*/ 4 h 42"/>
                <a:gd name="T16" fmla="*/ 0 w 115"/>
                <a:gd name="T17" fmla="*/ 2 h 42"/>
                <a:gd name="T18" fmla="*/ 0 w 115"/>
                <a:gd name="T19" fmla="*/ 0 h 42"/>
                <a:gd name="T20" fmla="*/ 18 w 11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2">
                  <a:moveTo>
                    <a:pt x="115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25" y="14"/>
                  </a:lnTo>
                  <a:cubicBezTo>
                    <a:pt x="28" y="18"/>
                    <a:pt x="32" y="22"/>
                    <a:pt x="35" y="27"/>
                  </a:cubicBezTo>
                  <a:cubicBezTo>
                    <a:pt x="38" y="33"/>
                    <a:pt x="40" y="38"/>
                    <a:pt x="42" y="42"/>
                  </a:cubicBezTo>
                  <a:lnTo>
                    <a:pt x="28" y="42"/>
                  </a:lnTo>
                  <a:cubicBezTo>
                    <a:pt x="25" y="34"/>
                    <a:pt x="20" y="28"/>
                    <a:pt x="15" y="22"/>
                  </a:cubicBezTo>
                  <a:cubicBezTo>
                    <a:pt x="10" y="16"/>
                    <a:pt x="5" y="12"/>
                    <a:pt x="0" y="9"/>
                  </a:cubicBezTo>
                  <a:lnTo>
                    <a:pt x="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302BF2E-AC92-DD4C-A5F9-F21A190D0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567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D6749B-B749-EA4D-BC55-F12627787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3507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8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3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35EEE93-2281-DB45-9730-8AE6237F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126"/>
              <a:ext cx="9" cy="28"/>
            </a:xfrm>
            <a:custGeom>
              <a:avLst/>
              <a:gdLst>
                <a:gd name="T0" fmla="*/ 3 w 14"/>
                <a:gd name="T1" fmla="*/ 8 h 43"/>
                <a:gd name="T2" fmla="*/ 3 w 14"/>
                <a:gd name="T3" fmla="*/ 8 h 43"/>
                <a:gd name="T4" fmla="*/ 0 w 14"/>
                <a:gd name="T5" fmla="*/ 8 h 43"/>
                <a:gd name="T6" fmla="*/ 0 w 14"/>
                <a:gd name="T7" fmla="*/ 0 h 43"/>
                <a:gd name="T8" fmla="*/ 3 w 14"/>
                <a:gd name="T9" fmla="*/ 0 h 43"/>
                <a:gd name="T10" fmla="*/ 3 w 14"/>
                <a:gd name="T11" fmla="*/ 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F4BE8BB-0F27-144B-9CF9-A36134D7C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3071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1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8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7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2"/>
                    <a:pt x="91" y="4"/>
                  </a:cubicBezTo>
                  <a:cubicBezTo>
                    <a:pt x="99" y="7"/>
                    <a:pt x="105" y="11"/>
                    <a:pt x="110" y="17"/>
                  </a:cubicBezTo>
                  <a:cubicBezTo>
                    <a:pt x="114" y="22"/>
                    <a:pt x="117" y="29"/>
                    <a:pt x="117" y="38"/>
                  </a:cubicBezTo>
                  <a:cubicBezTo>
                    <a:pt x="117" y="49"/>
                    <a:pt x="113" y="57"/>
                    <a:pt x="105" y="64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8"/>
                  </a:cubicBezTo>
                  <a:cubicBezTo>
                    <a:pt x="105" y="31"/>
                    <a:pt x="102" y="26"/>
                    <a:pt x="96" y="21"/>
                  </a:cubicBezTo>
                  <a:cubicBezTo>
                    <a:pt x="89" y="17"/>
                    <a:pt x="77" y="15"/>
                    <a:pt x="58" y="15"/>
                  </a:cubicBezTo>
                  <a:cubicBezTo>
                    <a:pt x="39" y="15"/>
                    <a:pt x="27" y="17"/>
                    <a:pt x="21" y="21"/>
                  </a:cubicBezTo>
                  <a:cubicBezTo>
                    <a:pt x="14" y="26"/>
                    <a:pt x="11" y="31"/>
                    <a:pt x="11" y="38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F939AC1-34FC-5C40-AFC4-41D0469DF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047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10ADE1-BF11-6243-B488-09F75CF86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985"/>
              <a:ext cx="74" cy="48"/>
            </a:xfrm>
            <a:custGeom>
              <a:avLst/>
              <a:gdLst>
                <a:gd name="T0" fmla="*/ 14 w 115"/>
                <a:gd name="T1" fmla="*/ 12 h 76"/>
                <a:gd name="T2" fmla="*/ 14 w 115"/>
                <a:gd name="T3" fmla="*/ 12 h 76"/>
                <a:gd name="T4" fmla="*/ 14 w 115"/>
                <a:gd name="T5" fmla="*/ 10 h 76"/>
                <a:gd name="T6" fmla="*/ 17 w 115"/>
                <a:gd name="T7" fmla="*/ 8 h 76"/>
                <a:gd name="T8" fmla="*/ 17 w 115"/>
                <a:gd name="T9" fmla="*/ 6 h 76"/>
                <a:gd name="T10" fmla="*/ 16 w 115"/>
                <a:gd name="T11" fmla="*/ 4 h 76"/>
                <a:gd name="T12" fmla="*/ 13 w 115"/>
                <a:gd name="T13" fmla="*/ 3 h 76"/>
                <a:gd name="T14" fmla="*/ 10 w 115"/>
                <a:gd name="T15" fmla="*/ 4 h 76"/>
                <a:gd name="T16" fmla="*/ 9 w 115"/>
                <a:gd name="T17" fmla="*/ 6 h 76"/>
                <a:gd name="T18" fmla="*/ 9 w 115"/>
                <a:gd name="T19" fmla="*/ 8 h 76"/>
                <a:gd name="T20" fmla="*/ 10 w 115"/>
                <a:gd name="T21" fmla="*/ 10 h 76"/>
                <a:gd name="T22" fmla="*/ 10 w 115"/>
                <a:gd name="T23" fmla="*/ 12 h 76"/>
                <a:gd name="T24" fmla="*/ 0 w 115"/>
                <a:gd name="T25" fmla="*/ 10 h 76"/>
                <a:gd name="T26" fmla="*/ 0 w 115"/>
                <a:gd name="T27" fmla="*/ 1 h 76"/>
                <a:gd name="T28" fmla="*/ 2 w 115"/>
                <a:gd name="T29" fmla="*/ 1 h 76"/>
                <a:gd name="T30" fmla="*/ 2 w 115"/>
                <a:gd name="T31" fmla="*/ 8 h 76"/>
                <a:gd name="T32" fmla="*/ 8 w 115"/>
                <a:gd name="T33" fmla="*/ 9 h 76"/>
                <a:gd name="T34" fmla="*/ 6 w 115"/>
                <a:gd name="T35" fmla="*/ 6 h 76"/>
                <a:gd name="T36" fmla="*/ 8 w 115"/>
                <a:gd name="T37" fmla="*/ 2 h 76"/>
                <a:gd name="T38" fmla="*/ 13 w 115"/>
                <a:gd name="T39" fmla="*/ 0 h 76"/>
                <a:gd name="T40" fmla="*/ 17 w 115"/>
                <a:gd name="T41" fmla="*/ 2 h 76"/>
                <a:gd name="T42" fmla="*/ 20 w 115"/>
                <a:gd name="T43" fmla="*/ 6 h 76"/>
                <a:gd name="T44" fmla="*/ 18 w 115"/>
                <a:gd name="T45" fmla="*/ 10 h 76"/>
                <a:gd name="T46" fmla="*/ 14 w 115"/>
                <a:gd name="T47" fmla="*/ 12 h 76"/>
                <a:gd name="T48" fmla="*/ 14 w 115"/>
                <a:gd name="T49" fmla="*/ 12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76">
                  <a:moveTo>
                    <a:pt x="83" y="76"/>
                  </a:moveTo>
                  <a:lnTo>
                    <a:pt x="83" y="76"/>
                  </a:lnTo>
                  <a:lnTo>
                    <a:pt x="81" y="62"/>
                  </a:lnTo>
                  <a:cubicBezTo>
                    <a:pt x="89" y="60"/>
                    <a:pt x="94" y="58"/>
                    <a:pt x="98" y="54"/>
                  </a:cubicBezTo>
                  <a:cubicBezTo>
                    <a:pt x="101" y="50"/>
                    <a:pt x="103" y="45"/>
                    <a:pt x="103" y="40"/>
                  </a:cubicBezTo>
                  <a:cubicBezTo>
                    <a:pt x="103" y="33"/>
                    <a:pt x="101" y="27"/>
                    <a:pt x="95" y="22"/>
                  </a:cubicBezTo>
                  <a:cubicBezTo>
                    <a:pt x="90" y="18"/>
                    <a:pt x="84" y="15"/>
                    <a:pt x="75" y="15"/>
                  </a:cubicBezTo>
                  <a:cubicBezTo>
                    <a:pt x="67" y="15"/>
                    <a:pt x="61" y="18"/>
                    <a:pt x="56" y="22"/>
                  </a:cubicBezTo>
                  <a:cubicBezTo>
                    <a:pt x="52" y="27"/>
                    <a:pt x="49" y="33"/>
                    <a:pt x="49" y="40"/>
                  </a:cubicBezTo>
                  <a:cubicBezTo>
                    <a:pt x="49" y="44"/>
                    <a:pt x="50" y="48"/>
                    <a:pt x="52" y="52"/>
                  </a:cubicBezTo>
                  <a:cubicBezTo>
                    <a:pt x="54" y="56"/>
                    <a:pt x="57" y="59"/>
                    <a:pt x="60" y="61"/>
                  </a:cubicBezTo>
                  <a:lnTo>
                    <a:pt x="59" y="74"/>
                  </a:lnTo>
                  <a:lnTo>
                    <a:pt x="0" y="63"/>
                  </a:lnTo>
                  <a:lnTo>
                    <a:pt x="0" y="6"/>
                  </a:lnTo>
                  <a:lnTo>
                    <a:pt x="13" y="6"/>
                  </a:lnTo>
                  <a:lnTo>
                    <a:pt x="13" y="52"/>
                  </a:lnTo>
                  <a:lnTo>
                    <a:pt x="44" y="58"/>
                  </a:lnTo>
                  <a:cubicBezTo>
                    <a:pt x="39" y="51"/>
                    <a:pt x="37" y="44"/>
                    <a:pt x="37" y="36"/>
                  </a:cubicBezTo>
                  <a:cubicBezTo>
                    <a:pt x="37" y="26"/>
                    <a:pt x="40" y="18"/>
                    <a:pt x="47" y="11"/>
                  </a:cubicBezTo>
                  <a:cubicBezTo>
                    <a:pt x="54" y="4"/>
                    <a:pt x="63" y="0"/>
                    <a:pt x="74" y="0"/>
                  </a:cubicBezTo>
                  <a:cubicBezTo>
                    <a:pt x="84" y="0"/>
                    <a:pt x="93" y="3"/>
                    <a:pt x="101" y="9"/>
                  </a:cubicBezTo>
                  <a:cubicBezTo>
                    <a:pt x="110" y="17"/>
                    <a:pt x="115" y="27"/>
                    <a:pt x="115" y="40"/>
                  </a:cubicBezTo>
                  <a:cubicBezTo>
                    <a:pt x="115" y="50"/>
                    <a:pt x="112" y="58"/>
                    <a:pt x="106" y="65"/>
                  </a:cubicBezTo>
                  <a:cubicBezTo>
                    <a:pt x="100" y="72"/>
                    <a:pt x="92" y="75"/>
                    <a:pt x="83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F5014E6-5483-F540-80FF-E9895007B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568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7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2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41DB98A-A8A3-EC4E-8323-D1CB6619F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543"/>
              <a:ext cx="10" cy="11"/>
            </a:xfrm>
            <a:custGeom>
              <a:avLst/>
              <a:gdLst>
                <a:gd name="T0" fmla="*/ 3 w 16"/>
                <a:gd name="T1" fmla="*/ 3 h 17"/>
                <a:gd name="T2" fmla="*/ 3 w 16"/>
                <a:gd name="T3" fmla="*/ 3 h 17"/>
                <a:gd name="T4" fmla="*/ 0 w 16"/>
                <a:gd name="T5" fmla="*/ 3 h 17"/>
                <a:gd name="T6" fmla="*/ 0 w 16"/>
                <a:gd name="T7" fmla="*/ 0 h 17"/>
                <a:gd name="T8" fmla="*/ 3 w 16"/>
                <a:gd name="T9" fmla="*/ 0 h 17"/>
                <a:gd name="T10" fmla="*/ 3 w 16"/>
                <a:gd name="T11" fmla="*/ 3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7">
                  <a:moveTo>
                    <a:pt x="16" y="17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F2CA51B-0422-9649-841E-AC90719BB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482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1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8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7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2"/>
                    <a:pt x="91" y="4"/>
                  </a:cubicBezTo>
                  <a:cubicBezTo>
                    <a:pt x="99" y="7"/>
                    <a:pt x="105" y="11"/>
                    <a:pt x="110" y="17"/>
                  </a:cubicBezTo>
                  <a:cubicBezTo>
                    <a:pt x="114" y="22"/>
                    <a:pt x="117" y="29"/>
                    <a:pt x="117" y="38"/>
                  </a:cubicBezTo>
                  <a:cubicBezTo>
                    <a:pt x="117" y="49"/>
                    <a:pt x="113" y="57"/>
                    <a:pt x="105" y="64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8"/>
                  </a:cubicBezTo>
                  <a:cubicBezTo>
                    <a:pt x="105" y="31"/>
                    <a:pt x="102" y="26"/>
                    <a:pt x="96" y="21"/>
                  </a:cubicBezTo>
                  <a:cubicBezTo>
                    <a:pt x="89" y="17"/>
                    <a:pt x="77" y="15"/>
                    <a:pt x="58" y="15"/>
                  </a:cubicBezTo>
                  <a:cubicBezTo>
                    <a:pt x="39" y="15"/>
                    <a:pt x="27" y="17"/>
                    <a:pt x="21" y="21"/>
                  </a:cubicBezTo>
                  <a:cubicBezTo>
                    <a:pt x="14" y="26"/>
                    <a:pt x="11" y="31"/>
                    <a:pt x="11" y="38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9678B40-0CC1-6F47-90AE-90EEC1D6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047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7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5"/>
                    <a:pt x="3" y="21"/>
                  </a:cubicBezTo>
                  <a:cubicBezTo>
                    <a:pt x="6" y="16"/>
                    <a:pt x="9" y="12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0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3"/>
                    <a:pt x="105" y="37"/>
                  </a:cubicBezTo>
                  <a:cubicBezTo>
                    <a:pt x="105" y="30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7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37FC5C3-68D7-764A-B001-8F898347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022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B0A92B3-5381-224A-BB6A-CC578772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961"/>
              <a:ext cx="74" cy="48"/>
            </a:xfrm>
            <a:custGeom>
              <a:avLst/>
              <a:gdLst>
                <a:gd name="T0" fmla="*/ 14 w 115"/>
                <a:gd name="T1" fmla="*/ 12 h 76"/>
                <a:gd name="T2" fmla="*/ 14 w 115"/>
                <a:gd name="T3" fmla="*/ 12 h 76"/>
                <a:gd name="T4" fmla="*/ 14 w 115"/>
                <a:gd name="T5" fmla="*/ 10 h 76"/>
                <a:gd name="T6" fmla="*/ 17 w 115"/>
                <a:gd name="T7" fmla="*/ 8 h 76"/>
                <a:gd name="T8" fmla="*/ 17 w 115"/>
                <a:gd name="T9" fmla="*/ 6 h 76"/>
                <a:gd name="T10" fmla="*/ 16 w 115"/>
                <a:gd name="T11" fmla="*/ 4 h 76"/>
                <a:gd name="T12" fmla="*/ 13 w 115"/>
                <a:gd name="T13" fmla="*/ 3 h 76"/>
                <a:gd name="T14" fmla="*/ 10 w 115"/>
                <a:gd name="T15" fmla="*/ 4 h 76"/>
                <a:gd name="T16" fmla="*/ 9 w 115"/>
                <a:gd name="T17" fmla="*/ 6 h 76"/>
                <a:gd name="T18" fmla="*/ 9 w 115"/>
                <a:gd name="T19" fmla="*/ 8 h 76"/>
                <a:gd name="T20" fmla="*/ 10 w 115"/>
                <a:gd name="T21" fmla="*/ 9 h 76"/>
                <a:gd name="T22" fmla="*/ 10 w 115"/>
                <a:gd name="T23" fmla="*/ 11 h 76"/>
                <a:gd name="T24" fmla="*/ 0 w 115"/>
                <a:gd name="T25" fmla="*/ 10 h 76"/>
                <a:gd name="T26" fmla="*/ 0 w 115"/>
                <a:gd name="T27" fmla="*/ 1 h 76"/>
                <a:gd name="T28" fmla="*/ 2 w 115"/>
                <a:gd name="T29" fmla="*/ 1 h 76"/>
                <a:gd name="T30" fmla="*/ 2 w 115"/>
                <a:gd name="T31" fmla="*/ 8 h 76"/>
                <a:gd name="T32" fmla="*/ 8 w 115"/>
                <a:gd name="T33" fmla="*/ 9 h 76"/>
                <a:gd name="T34" fmla="*/ 6 w 115"/>
                <a:gd name="T35" fmla="*/ 6 h 76"/>
                <a:gd name="T36" fmla="*/ 8 w 115"/>
                <a:gd name="T37" fmla="*/ 2 h 76"/>
                <a:gd name="T38" fmla="*/ 13 w 115"/>
                <a:gd name="T39" fmla="*/ 0 h 76"/>
                <a:gd name="T40" fmla="*/ 17 w 115"/>
                <a:gd name="T41" fmla="*/ 2 h 76"/>
                <a:gd name="T42" fmla="*/ 20 w 115"/>
                <a:gd name="T43" fmla="*/ 6 h 76"/>
                <a:gd name="T44" fmla="*/ 18 w 115"/>
                <a:gd name="T45" fmla="*/ 10 h 76"/>
                <a:gd name="T46" fmla="*/ 14 w 115"/>
                <a:gd name="T47" fmla="*/ 12 h 76"/>
                <a:gd name="T48" fmla="*/ 14 w 115"/>
                <a:gd name="T49" fmla="*/ 12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76">
                  <a:moveTo>
                    <a:pt x="83" y="76"/>
                  </a:moveTo>
                  <a:lnTo>
                    <a:pt x="83" y="76"/>
                  </a:lnTo>
                  <a:lnTo>
                    <a:pt x="81" y="61"/>
                  </a:lnTo>
                  <a:cubicBezTo>
                    <a:pt x="89" y="60"/>
                    <a:pt x="94" y="57"/>
                    <a:pt x="98" y="53"/>
                  </a:cubicBezTo>
                  <a:cubicBezTo>
                    <a:pt x="101" y="49"/>
                    <a:pt x="103" y="45"/>
                    <a:pt x="103" y="39"/>
                  </a:cubicBezTo>
                  <a:cubicBezTo>
                    <a:pt x="103" y="32"/>
                    <a:pt x="101" y="26"/>
                    <a:pt x="95" y="22"/>
                  </a:cubicBezTo>
                  <a:cubicBezTo>
                    <a:pt x="90" y="17"/>
                    <a:pt x="84" y="15"/>
                    <a:pt x="75" y="15"/>
                  </a:cubicBezTo>
                  <a:cubicBezTo>
                    <a:pt x="67" y="15"/>
                    <a:pt x="61" y="17"/>
                    <a:pt x="56" y="22"/>
                  </a:cubicBezTo>
                  <a:cubicBezTo>
                    <a:pt x="52" y="26"/>
                    <a:pt x="49" y="32"/>
                    <a:pt x="49" y="39"/>
                  </a:cubicBezTo>
                  <a:cubicBezTo>
                    <a:pt x="49" y="44"/>
                    <a:pt x="50" y="48"/>
                    <a:pt x="52" y="51"/>
                  </a:cubicBezTo>
                  <a:cubicBezTo>
                    <a:pt x="54" y="55"/>
                    <a:pt x="57" y="58"/>
                    <a:pt x="60" y="60"/>
                  </a:cubicBezTo>
                  <a:lnTo>
                    <a:pt x="59" y="73"/>
                  </a:lnTo>
                  <a:lnTo>
                    <a:pt x="0" y="62"/>
                  </a:lnTo>
                  <a:lnTo>
                    <a:pt x="0" y="5"/>
                  </a:lnTo>
                  <a:lnTo>
                    <a:pt x="13" y="5"/>
                  </a:lnTo>
                  <a:lnTo>
                    <a:pt x="13" y="51"/>
                  </a:lnTo>
                  <a:lnTo>
                    <a:pt x="44" y="57"/>
                  </a:lnTo>
                  <a:cubicBezTo>
                    <a:pt x="39" y="50"/>
                    <a:pt x="37" y="43"/>
                    <a:pt x="37" y="35"/>
                  </a:cubicBezTo>
                  <a:cubicBezTo>
                    <a:pt x="37" y="25"/>
                    <a:pt x="40" y="17"/>
                    <a:pt x="47" y="10"/>
                  </a:cubicBezTo>
                  <a:cubicBezTo>
                    <a:pt x="54" y="3"/>
                    <a:pt x="63" y="0"/>
                    <a:pt x="74" y="0"/>
                  </a:cubicBezTo>
                  <a:cubicBezTo>
                    <a:pt x="84" y="0"/>
                    <a:pt x="93" y="3"/>
                    <a:pt x="101" y="9"/>
                  </a:cubicBezTo>
                  <a:cubicBezTo>
                    <a:pt x="110" y="16"/>
                    <a:pt x="115" y="26"/>
                    <a:pt x="115" y="39"/>
                  </a:cubicBezTo>
                  <a:cubicBezTo>
                    <a:pt x="115" y="49"/>
                    <a:pt x="112" y="58"/>
                    <a:pt x="106" y="64"/>
                  </a:cubicBezTo>
                  <a:cubicBezTo>
                    <a:pt x="100" y="71"/>
                    <a:pt x="92" y="75"/>
                    <a:pt x="83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4A7A1A6-B76C-DE4F-AB0D-F888079E2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540"/>
              <a:ext cx="73" cy="27"/>
            </a:xfrm>
            <a:custGeom>
              <a:avLst/>
              <a:gdLst>
                <a:gd name="T0" fmla="*/ 18 w 115"/>
                <a:gd name="T1" fmla="*/ 0 h 42"/>
                <a:gd name="T2" fmla="*/ 18 w 115"/>
                <a:gd name="T3" fmla="*/ 0 h 42"/>
                <a:gd name="T4" fmla="*/ 18 w 115"/>
                <a:gd name="T5" fmla="*/ 3 h 42"/>
                <a:gd name="T6" fmla="*/ 4 w 115"/>
                <a:gd name="T7" fmla="*/ 3 h 42"/>
                <a:gd name="T8" fmla="*/ 6 w 115"/>
                <a:gd name="T9" fmla="*/ 5 h 42"/>
                <a:gd name="T10" fmla="*/ 7 w 115"/>
                <a:gd name="T11" fmla="*/ 7 h 42"/>
                <a:gd name="T12" fmla="*/ 4 w 115"/>
                <a:gd name="T13" fmla="*/ 7 h 42"/>
                <a:gd name="T14" fmla="*/ 3 w 115"/>
                <a:gd name="T15" fmla="*/ 4 h 42"/>
                <a:gd name="T16" fmla="*/ 0 w 115"/>
                <a:gd name="T17" fmla="*/ 2 h 42"/>
                <a:gd name="T18" fmla="*/ 0 w 115"/>
                <a:gd name="T19" fmla="*/ 0 h 42"/>
                <a:gd name="T20" fmla="*/ 18 w 11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2">
                  <a:moveTo>
                    <a:pt x="115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25" y="14"/>
                  </a:lnTo>
                  <a:cubicBezTo>
                    <a:pt x="28" y="18"/>
                    <a:pt x="32" y="22"/>
                    <a:pt x="35" y="28"/>
                  </a:cubicBezTo>
                  <a:cubicBezTo>
                    <a:pt x="38" y="33"/>
                    <a:pt x="40" y="38"/>
                    <a:pt x="42" y="42"/>
                  </a:cubicBezTo>
                  <a:lnTo>
                    <a:pt x="28" y="42"/>
                  </a:lnTo>
                  <a:cubicBezTo>
                    <a:pt x="25" y="35"/>
                    <a:pt x="20" y="28"/>
                    <a:pt x="15" y="22"/>
                  </a:cubicBezTo>
                  <a:cubicBezTo>
                    <a:pt x="10" y="16"/>
                    <a:pt x="5" y="12"/>
                    <a:pt x="0" y="9"/>
                  </a:cubicBezTo>
                  <a:lnTo>
                    <a:pt x="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C4D79B5-BA22-FB43-8DBD-E7B453CBD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502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15CD93-BB76-624F-A422-BC4A9B580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441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0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7"/>
                    <a:pt x="77" y="14"/>
                    <a:pt x="58" y="14"/>
                  </a:cubicBezTo>
                  <a:cubicBezTo>
                    <a:pt x="39" y="14"/>
                    <a:pt x="27" y="17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0CF6CCC-A610-1B44-BBDA-C9F18BFD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424"/>
              <a:ext cx="2617" cy="2249"/>
            </a:xfrm>
            <a:custGeom>
              <a:avLst/>
              <a:gdLst>
                <a:gd name="T0" fmla="*/ 0 w 4102"/>
                <a:gd name="T1" fmla="*/ 584 h 3526"/>
                <a:gd name="T2" fmla="*/ 0 w 4102"/>
                <a:gd name="T3" fmla="*/ 584 h 3526"/>
                <a:gd name="T4" fmla="*/ 679 w 4102"/>
                <a:gd name="T5" fmla="*/ 584 h 3526"/>
                <a:gd name="T6" fmla="*/ 679 w 4102"/>
                <a:gd name="T7" fmla="*/ 0 h 3526"/>
                <a:gd name="T8" fmla="*/ 0 w 4102"/>
                <a:gd name="T9" fmla="*/ 0 h 3526"/>
                <a:gd name="T10" fmla="*/ 0 w 4102"/>
                <a:gd name="T11" fmla="*/ 584 h 3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02" h="3526">
                  <a:moveTo>
                    <a:pt x="0" y="3526"/>
                  </a:moveTo>
                  <a:lnTo>
                    <a:pt x="0" y="3526"/>
                  </a:lnTo>
                  <a:lnTo>
                    <a:pt x="4102" y="3526"/>
                  </a:lnTo>
                  <a:lnTo>
                    <a:pt x="4102" y="0"/>
                  </a:lnTo>
                  <a:lnTo>
                    <a:pt x="0" y="0"/>
                  </a:lnTo>
                  <a:lnTo>
                    <a:pt x="0" y="352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39E67E2-76B1-9042-AB89-EFFDC56A6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" y="2548"/>
              <a:ext cx="2617" cy="0"/>
            </a:xfrm>
            <a:custGeom>
              <a:avLst/>
              <a:gdLst>
                <a:gd name="T0" fmla="*/ 0 w 4102"/>
                <a:gd name="T1" fmla="*/ 17 w 4102"/>
                <a:gd name="T2" fmla="*/ 26 w 4102"/>
                <a:gd name="T3" fmla="*/ 36 w 4102"/>
                <a:gd name="T4" fmla="*/ 53 w 4102"/>
                <a:gd name="T5" fmla="*/ 62 w 4102"/>
                <a:gd name="T6" fmla="*/ 71 w 4102"/>
                <a:gd name="T7" fmla="*/ 89 w 4102"/>
                <a:gd name="T8" fmla="*/ 97 w 4102"/>
                <a:gd name="T9" fmla="*/ 107 w 4102"/>
                <a:gd name="T10" fmla="*/ 124 w 4102"/>
                <a:gd name="T11" fmla="*/ 133 w 4102"/>
                <a:gd name="T12" fmla="*/ 142 w 4102"/>
                <a:gd name="T13" fmla="*/ 159 w 4102"/>
                <a:gd name="T14" fmla="*/ 168 w 4102"/>
                <a:gd name="T15" fmla="*/ 177 w 4102"/>
                <a:gd name="T16" fmla="*/ 195 w 4102"/>
                <a:gd name="T17" fmla="*/ 204 w 4102"/>
                <a:gd name="T18" fmla="*/ 212 w 4102"/>
                <a:gd name="T19" fmla="*/ 230 w 4102"/>
                <a:gd name="T20" fmla="*/ 239 w 4102"/>
                <a:gd name="T21" fmla="*/ 248 w 4102"/>
                <a:gd name="T22" fmla="*/ 265 w 4102"/>
                <a:gd name="T23" fmla="*/ 274 w 4102"/>
                <a:gd name="T24" fmla="*/ 283 w 4102"/>
                <a:gd name="T25" fmla="*/ 300 w 4102"/>
                <a:gd name="T26" fmla="*/ 309 w 4102"/>
                <a:gd name="T27" fmla="*/ 318 w 4102"/>
                <a:gd name="T28" fmla="*/ 336 w 4102"/>
                <a:gd name="T29" fmla="*/ 345 w 4102"/>
                <a:gd name="T30" fmla="*/ 353 w 4102"/>
                <a:gd name="T31" fmla="*/ 371 w 4102"/>
                <a:gd name="T32" fmla="*/ 380 w 4102"/>
                <a:gd name="T33" fmla="*/ 389 w 4102"/>
                <a:gd name="T34" fmla="*/ 406 w 4102"/>
                <a:gd name="T35" fmla="*/ 415 w 4102"/>
                <a:gd name="T36" fmla="*/ 424 w 4102"/>
                <a:gd name="T37" fmla="*/ 442 w 4102"/>
                <a:gd name="T38" fmla="*/ 451 w 4102"/>
                <a:gd name="T39" fmla="*/ 460 w 4102"/>
                <a:gd name="T40" fmla="*/ 477 w 4102"/>
                <a:gd name="T41" fmla="*/ 486 w 4102"/>
                <a:gd name="T42" fmla="*/ 495 w 4102"/>
                <a:gd name="T43" fmla="*/ 513 w 4102"/>
                <a:gd name="T44" fmla="*/ 522 w 4102"/>
                <a:gd name="T45" fmla="*/ 530 w 4102"/>
                <a:gd name="T46" fmla="*/ 548 w 4102"/>
                <a:gd name="T47" fmla="*/ 557 w 4102"/>
                <a:gd name="T48" fmla="*/ 566 w 4102"/>
                <a:gd name="T49" fmla="*/ 584 w 4102"/>
                <a:gd name="T50" fmla="*/ 592 w 4102"/>
                <a:gd name="T51" fmla="*/ 601 w 4102"/>
                <a:gd name="T52" fmla="*/ 619 w 4102"/>
                <a:gd name="T53" fmla="*/ 628 w 4102"/>
                <a:gd name="T54" fmla="*/ 637 w 4102"/>
                <a:gd name="T55" fmla="*/ 655 w 4102"/>
                <a:gd name="T56" fmla="*/ 663 w 4102"/>
                <a:gd name="T57" fmla="*/ 672 w 4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</a:gdLst>
              <a:ahLst/>
              <a:cxnLst>
                <a:cxn ang="T58">
                  <a:pos x="T0" y="0"/>
                </a:cxn>
                <a:cxn ang="T59">
                  <a:pos x="T1" y="0"/>
                </a:cxn>
                <a:cxn ang="T60">
                  <a:pos x="T2" y="0"/>
                </a:cxn>
                <a:cxn ang="T61">
                  <a:pos x="T3" y="0"/>
                </a:cxn>
                <a:cxn ang="T62">
                  <a:pos x="T4" y="0"/>
                </a:cxn>
                <a:cxn ang="T63">
                  <a:pos x="T5" y="0"/>
                </a:cxn>
                <a:cxn ang="T64">
                  <a:pos x="T6" y="0"/>
                </a:cxn>
                <a:cxn ang="T65">
                  <a:pos x="T7" y="0"/>
                </a:cxn>
                <a:cxn ang="T66">
                  <a:pos x="T8" y="0"/>
                </a:cxn>
                <a:cxn ang="T67">
                  <a:pos x="T9" y="0"/>
                </a:cxn>
                <a:cxn ang="T68">
                  <a:pos x="T10" y="0"/>
                </a:cxn>
                <a:cxn ang="T69">
                  <a:pos x="T11" y="0"/>
                </a:cxn>
                <a:cxn ang="T70">
                  <a:pos x="T12" y="0"/>
                </a:cxn>
                <a:cxn ang="T71">
                  <a:pos x="T13" y="0"/>
                </a:cxn>
                <a:cxn ang="T72">
                  <a:pos x="T14" y="0"/>
                </a:cxn>
                <a:cxn ang="T73">
                  <a:pos x="T15" y="0"/>
                </a:cxn>
                <a:cxn ang="T74">
                  <a:pos x="T16" y="0"/>
                </a:cxn>
                <a:cxn ang="T75">
                  <a:pos x="T17" y="0"/>
                </a:cxn>
                <a:cxn ang="T76">
                  <a:pos x="T18" y="0"/>
                </a:cxn>
                <a:cxn ang="T77">
                  <a:pos x="T19" y="0"/>
                </a:cxn>
                <a:cxn ang="T78">
                  <a:pos x="T20" y="0"/>
                </a:cxn>
                <a:cxn ang="T79">
                  <a:pos x="T21" y="0"/>
                </a:cxn>
                <a:cxn ang="T80">
                  <a:pos x="T22" y="0"/>
                </a:cxn>
                <a:cxn ang="T81">
                  <a:pos x="T23" y="0"/>
                </a:cxn>
                <a:cxn ang="T82">
                  <a:pos x="T24" y="0"/>
                </a:cxn>
                <a:cxn ang="T83">
                  <a:pos x="T25" y="0"/>
                </a:cxn>
                <a:cxn ang="T84">
                  <a:pos x="T26" y="0"/>
                </a:cxn>
                <a:cxn ang="T85">
                  <a:pos x="T27" y="0"/>
                </a:cxn>
                <a:cxn ang="T86">
                  <a:pos x="T28" y="0"/>
                </a:cxn>
                <a:cxn ang="T87">
                  <a:pos x="T29" y="0"/>
                </a:cxn>
                <a:cxn ang="T88">
                  <a:pos x="T30" y="0"/>
                </a:cxn>
                <a:cxn ang="T89">
                  <a:pos x="T31" y="0"/>
                </a:cxn>
                <a:cxn ang="T90">
                  <a:pos x="T32" y="0"/>
                </a:cxn>
                <a:cxn ang="T91">
                  <a:pos x="T33" y="0"/>
                </a:cxn>
                <a:cxn ang="T92">
                  <a:pos x="T34" y="0"/>
                </a:cxn>
                <a:cxn ang="T93">
                  <a:pos x="T35" y="0"/>
                </a:cxn>
                <a:cxn ang="T94">
                  <a:pos x="T36" y="0"/>
                </a:cxn>
                <a:cxn ang="T95">
                  <a:pos x="T37" y="0"/>
                </a:cxn>
                <a:cxn ang="T96">
                  <a:pos x="T38" y="0"/>
                </a:cxn>
                <a:cxn ang="T97">
                  <a:pos x="T39" y="0"/>
                </a:cxn>
                <a:cxn ang="T98">
                  <a:pos x="T40" y="0"/>
                </a:cxn>
                <a:cxn ang="T99">
                  <a:pos x="T41" y="0"/>
                </a:cxn>
                <a:cxn ang="T100">
                  <a:pos x="T42" y="0"/>
                </a:cxn>
                <a:cxn ang="T101">
                  <a:pos x="T43" y="0"/>
                </a:cxn>
                <a:cxn ang="T102">
                  <a:pos x="T44" y="0"/>
                </a:cxn>
                <a:cxn ang="T103">
                  <a:pos x="T45" y="0"/>
                </a:cxn>
                <a:cxn ang="T104">
                  <a:pos x="T46" y="0"/>
                </a:cxn>
                <a:cxn ang="T105">
                  <a:pos x="T47" y="0"/>
                </a:cxn>
                <a:cxn ang="T106">
                  <a:pos x="T48" y="0"/>
                </a:cxn>
                <a:cxn ang="T107">
                  <a:pos x="T49" y="0"/>
                </a:cxn>
                <a:cxn ang="T108">
                  <a:pos x="T50" y="0"/>
                </a:cxn>
                <a:cxn ang="T109">
                  <a:pos x="T51" y="0"/>
                </a:cxn>
                <a:cxn ang="T110">
                  <a:pos x="T52" y="0"/>
                </a:cxn>
                <a:cxn ang="T111">
                  <a:pos x="T53" y="0"/>
                </a:cxn>
                <a:cxn ang="T112">
                  <a:pos x="T54" y="0"/>
                </a:cxn>
                <a:cxn ang="T113">
                  <a:pos x="T55" y="0"/>
                </a:cxn>
                <a:cxn ang="T114">
                  <a:pos x="T56" y="0"/>
                </a:cxn>
                <a:cxn ang="T115">
                  <a:pos x="T57" y="0"/>
                </a:cxn>
              </a:cxnLst>
              <a:rect l="0" t="0" r="r" b="b"/>
              <a:pathLst>
                <a:path w="4102">
                  <a:moveTo>
                    <a:pt x="0" y="0"/>
                  </a:moveTo>
                  <a:lnTo>
                    <a:pt x="0" y="0"/>
                  </a:lnTo>
                  <a:lnTo>
                    <a:pt x="5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6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6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7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81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87" y="0"/>
                  </a:lnTo>
                  <a:moveTo>
                    <a:pt x="641" y="0"/>
                  </a:moveTo>
                  <a:lnTo>
                    <a:pt x="641" y="0"/>
                  </a:lnTo>
                  <a:lnTo>
                    <a:pt x="69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801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908" y="0"/>
                  </a:lnTo>
                  <a:moveTo>
                    <a:pt x="961" y="0"/>
                  </a:moveTo>
                  <a:lnTo>
                    <a:pt x="961" y="0"/>
                  </a:lnTo>
                  <a:lnTo>
                    <a:pt x="1014" y="0"/>
                  </a:lnTo>
                  <a:moveTo>
                    <a:pt x="1068" y="0"/>
                  </a:moveTo>
                  <a:lnTo>
                    <a:pt x="1068" y="0"/>
                  </a:lnTo>
                  <a:lnTo>
                    <a:pt x="1121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228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335" y="0"/>
                  </a:lnTo>
                  <a:moveTo>
                    <a:pt x="1388" y="0"/>
                  </a:moveTo>
                  <a:lnTo>
                    <a:pt x="1388" y="0"/>
                  </a:lnTo>
                  <a:lnTo>
                    <a:pt x="1441" y="0"/>
                  </a:lnTo>
                  <a:moveTo>
                    <a:pt x="1495" y="0"/>
                  </a:moveTo>
                  <a:lnTo>
                    <a:pt x="1495" y="0"/>
                  </a:lnTo>
                  <a:lnTo>
                    <a:pt x="1548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55" y="0"/>
                  </a:lnTo>
                  <a:moveTo>
                    <a:pt x="1708" y="0"/>
                  </a:moveTo>
                  <a:lnTo>
                    <a:pt x="1708" y="0"/>
                  </a:lnTo>
                  <a:lnTo>
                    <a:pt x="1761" y="0"/>
                  </a:lnTo>
                  <a:moveTo>
                    <a:pt x="1815" y="0"/>
                  </a:moveTo>
                  <a:lnTo>
                    <a:pt x="1815" y="0"/>
                  </a:lnTo>
                  <a:lnTo>
                    <a:pt x="1868" y="0"/>
                  </a:lnTo>
                  <a:moveTo>
                    <a:pt x="1922" y="0"/>
                  </a:moveTo>
                  <a:lnTo>
                    <a:pt x="1922" y="0"/>
                  </a:lnTo>
                  <a:lnTo>
                    <a:pt x="1975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82" y="0"/>
                  </a:lnTo>
                  <a:moveTo>
                    <a:pt x="2135" y="0"/>
                  </a:moveTo>
                  <a:lnTo>
                    <a:pt x="2135" y="0"/>
                  </a:lnTo>
                  <a:lnTo>
                    <a:pt x="2188" y="0"/>
                  </a:lnTo>
                  <a:moveTo>
                    <a:pt x="2242" y="0"/>
                  </a:moveTo>
                  <a:lnTo>
                    <a:pt x="2242" y="0"/>
                  </a:lnTo>
                  <a:lnTo>
                    <a:pt x="2295" y="0"/>
                  </a:lnTo>
                  <a:moveTo>
                    <a:pt x="2349" y="0"/>
                  </a:moveTo>
                  <a:lnTo>
                    <a:pt x="2349" y="0"/>
                  </a:lnTo>
                  <a:lnTo>
                    <a:pt x="2402" y="0"/>
                  </a:lnTo>
                  <a:moveTo>
                    <a:pt x="2455" y="0"/>
                  </a:moveTo>
                  <a:lnTo>
                    <a:pt x="2455" y="0"/>
                  </a:lnTo>
                  <a:lnTo>
                    <a:pt x="2509" y="0"/>
                  </a:lnTo>
                  <a:moveTo>
                    <a:pt x="2562" y="0"/>
                  </a:moveTo>
                  <a:lnTo>
                    <a:pt x="2562" y="0"/>
                  </a:lnTo>
                  <a:lnTo>
                    <a:pt x="2615" y="0"/>
                  </a:lnTo>
                  <a:moveTo>
                    <a:pt x="2669" y="0"/>
                  </a:moveTo>
                  <a:lnTo>
                    <a:pt x="2669" y="0"/>
                  </a:lnTo>
                  <a:lnTo>
                    <a:pt x="2722" y="0"/>
                  </a:lnTo>
                  <a:moveTo>
                    <a:pt x="2776" y="0"/>
                  </a:moveTo>
                  <a:lnTo>
                    <a:pt x="2776" y="0"/>
                  </a:lnTo>
                  <a:lnTo>
                    <a:pt x="2829" y="0"/>
                  </a:lnTo>
                  <a:moveTo>
                    <a:pt x="2882" y="0"/>
                  </a:moveTo>
                  <a:lnTo>
                    <a:pt x="2882" y="0"/>
                  </a:lnTo>
                  <a:lnTo>
                    <a:pt x="2936" y="0"/>
                  </a:lnTo>
                  <a:moveTo>
                    <a:pt x="2989" y="0"/>
                  </a:moveTo>
                  <a:lnTo>
                    <a:pt x="2989" y="0"/>
                  </a:lnTo>
                  <a:lnTo>
                    <a:pt x="3042" y="0"/>
                  </a:lnTo>
                  <a:moveTo>
                    <a:pt x="3096" y="0"/>
                  </a:moveTo>
                  <a:lnTo>
                    <a:pt x="3096" y="0"/>
                  </a:lnTo>
                  <a:lnTo>
                    <a:pt x="3149" y="0"/>
                  </a:lnTo>
                  <a:moveTo>
                    <a:pt x="3203" y="0"/>
                  </a:moveTo>
                  <a:lnTo>
                    <a:pt x="3203" y="0"/>
                  </a:lnTo>
                  <a:lnTo>
                    <a:pt x="3256" y="0"/>
                  </a:lnTo>
                  <a:moveTo>
                    <a:pt x="3309" y="0"/>
                  </a:moveTo>
                  <a:lnTo>
                    <a:pt x="3309" y="0"/>
                  </a:lnTo>
                  <a:lnTo>
                    <a:pt x="3363" y="0"/>
                  </a:lnTo>
                  <a:moveTo>
                    <a:pt x="3416" y="0"/>
                  </a:moveTo>
                  <a:lnTo>
                    <a:pt x="3416" y="0"/>
                  </a:lnTo>
                  <a:lnTo>
                    <a:pt x="3469" y="0"/>
                  </a:lnTo>
                  <a:moveTo>
                    <a:pt x="3523" y="0"/>
                  </a:moveTo>
                  <a:lnTo>
                    <a:pt x="3523" y="0"/>
                  </a:lnTo>
                  <a:lnTo>
                    <a:pt x="3576" y="0"/>
                  </a:lnTo>
                  <a:moveTo>
                    <a:pt x="3629" y="0"/>
                  </a:moveTo>
                  <a:lnTo>
                    <a:pt x="3629" y="0"/>
                  </a:lnTo>
                  <a:lnTo>
                    <a:pt x="3683" y="0"/>
                  </a:lnTo>
                  <a:moveTo>
                    <a:pt x="3736" y="0"/>
                  </a:moveTo>
                  <a:lnTo>
                    <a:pt x="3736" y="0"/>
                  </a:lnTo>
                  <a:lnTo>
                    <a:pt x="3790" y="0"/>
                  </a:lnTo>
                  <a:moveTo>
                    <a:pt x="3843" y="0"/>
                  </a:moveTo>
                  <a:lnTo>
                    <a:pt x="3843" y="0"/>
                  </a:lnTo>
                  <a:lnTo>
                    <a:pt x="3896" y="0"/>
                  </a:lnTo>
                  <a:moveTo>
                    <a:pt x="3950" y="0"/>
                  </a:moveTo>
                  <a:lnTo>
                    <a:pt x="3950" y="0"/>
                  </a:lnTo>
                  <a:lnTo>
                    <a:pt x="4003" y="0"/>
                  </a:lnTo>
                  <a:moveTo>
                    <a:pt x="4056" y="0"/>
                  </a:moveTo>
                  <a:lnTo>
                    <a:pt x="4056" y="0"/>
                  </a:lnTo>
                  <a:lnTo>
                    <a:pt x="410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4" name="Ovaal 53">
            <a:extLst>
              <a:ext uri="{FF2B5EF4-FFF2-40B4-BE49-F238E27FC236}">
                <a16:creationId xmlns:a16="http://schemas.microsoft.com/office/drawing/2014/main" id="{60201AD4-AF3E-D442-8AF7-82F9E5DB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561" y="4402900"/>
            <a:ext cx="136525" cy="1349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D42B1A8F-42D5-7543-8B3E-4E96FC6F190F}"/>
                  </a:ext>
                </a:extLst>
              </p:cNvPr>
              <p:cNvSpPr txBox="1"/>
              <p:nvPr/>
            </p:nvSpPr>
            <p:spPr>
              <a:xfrm>
                <a:off x="6308731" y="4217085"/>
                <a:ext cx="615656" cy="45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nl-BE" b="1" dirty="0">
                  <a:solidFill>
                    <a:schemeClr val="tx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D42B1A8F-42D5-7543-8B3E-4E96FC6F1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731" y="4217085"/>
                <a:ext cx="615656" cy="450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hthoek 58">
            <a:extLst>
              <a:ext uri="{FF2B5EF4-FFF2-40B4-BE49-F238E27FC236}">
                <a16:creationId xmlns:a16="http://schemas.microsoft.com/office/drawing/2014/main" id="{BD363719-4D16-3E4B-A223-FD404FD4A1A6}"/>
              </a:ext>
            </a:extLst>
          </p:cNvPr>
          <p:cNvSpPr/>
          <p:nvPr/>
        </p:nvSpPr>
        <p:spPr>
          <a:xfrm>
            <a:off x="539945" y="3748150"/>
            <a:ext cx="4591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nl-BE" sz="2000" b="1" dirty="0">
                <a:latin typeface="+mn-lt"/>
              </a:rPr>
              <a:t>Als we geen andere info hebben...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b="1" dirty="0">
                <a:solidFill>
                  <a:schemeClr val="accent6"/>
                </a:solidFill>
                <a:latin typeface="+mn-lt"/>
              </a:rPr>
              <a:t>Als we weten dat motivatie ertoe doet (we hebben onze regressierechte)</a:t>
            </a:r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E9542954-3A94-364C-A3C6-710B87160B4C}"/>
              </a:ext>
            </a:extLst>
          </p:cNvPr>
          <p:cNvCxnSpPr>
            <a:cxnSpLocks/>
          </p:cNvCxnSpPr>
          <p:nvPr/>
        </p:nvCxnSpPr>
        <p:spPr>
          <a:xfrm flipV="1">
            <a:off x="6277704" y="2970237"/>
            <a:ext cx="3523594" cy="301906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EC406F8-61A7-D542-9D86-15EBB50D1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47</a:t>
            </a:fld>
            <a:endParaRPr lang="nl-BE" dirty="0"/>
          </a:p>
        </p:txBody>
      </p:sp>
      <p:sp>
        <p:nvSpPr>
          <p:cNvPr id="64" name="Ovaal 63">
            <a:extLst>
              <a:ext uri="{FF2B5EF4-FFF2-40B4-BE49-F238E27FC236}">
                <a16:creationId xmlns:a16="http://schemas.microsoft.com/office/drawing/2014/main" id="{CEE5AC7D-B4E6-6F4F-818B-B7C8C58F28D3}"/>
              </a:ext>
            </a:extLst>
          </p:cNvPr>
          <p:cNvSpPr/>
          <p:nvPr/>
        </p:nvSpPr>
        <p:spPr bwMode="auto">
          <a:xfrm>
            <a:off x="8854243" y="3658554"/>
            <a:ext cx="136525" cy="134937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BE">
              <a:latin typeface="Times New Roman" pitchFamily="-111" charset="0"/>
            </a:endParaRPr>
          </a:p>
        </p:txBody>
      </p:sp>
      <p:cxnSp>
        <p:nvCxnSpPr>
          <p:cNvPr id="66" name="Rechte verbindingslijn met pijl 65">
            <a:extLst>
              <a:ext uri="{FF2B5EF4-FFF2-40B4-BE49-F238E27FC236}">
                <a16:creationId xmlns:a16="http://schemas.microsoft.com/office/drawing/2014/main" id="{25140C97-2308-3647-8445-74058A55F5C6}"/>
              </a:ext>
            </a:extLst>
          </p:cNvPr>
          <p:cNvCxnSpPr>
            <a:cxnSpLocks noChangeShapeType="1"/>
            <a:endCxn id="54" idx="0"/>
          </p:cNvCxnSpPr>
          <p:nvPr/>
        </p:nvCxnSpPr>
        <p:spPr bwMode="auto">
          <a:xfrm>
            <a:off x="8928849" y="3794604"/>
            <a:ext cx="3975" cy="608296"/>
          </a:xfrm>
          <a:prstGeom prst="straightConnector1">
            <a:avLst/>
          </a:prstGeom>
          <a:noFill/>
          <a:ln w="22225" algn="ctr">
            <a:solidFill>
              <a:schemeClr val="accent6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2936936-B436-5E49-8A6F-EAF23D3ED0B4}"/>
                  </a:ext>
                </a:extLst>
              </p:cNvPr>
              <p:cNvSpPr txBox="1"/>
              <p:nvPr/>
            </p:nvSpPr>
            <p:spPr>
              <a:xfrm>
                <a:off x="8903844" y="3594301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nl-BE" i="1" dirty="0">
                  <a:solidFill>
                    <a:schemeClr val="bg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2936936-B436-5E49-8A6F-EAF23D3ED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844" y="3594301"/>
                <a:ext cx="408965" cy="496945"/>
              </a:xfrm>
              <a:prstGeom prst="rect">
                <a:avLst/>
              </a:prstGeom>
              <a:blipFill>
                <a:blip r:embed="rId4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AE8799BE-43AF-AF40-8100-05C82F31ACB8}"/>
                  </a:ext>
                </a:extLst>
              </p:cNvPr>
              <p:cNvSpPr txBox="1"/>
              <p:nvPr/>
            </p:nvSpPr>
            <p:spPr>
              <a:xfrm>
                <a:off x="9031384" y="3934586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nl-BE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nl-BE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nl-BE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nl-BE" sz="2000" dirty="0">
                  <a:solidFill>
                    <a:schemeClr val="accent6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AE8799BE-43AF-AF40-8100-05C82F31A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384" y="3934586"/>
                <a:ext cx="408965" cy="496945"/>
              </a:xfrm>
              <a:prstGeom prst="rect">
                <a:avLst/>
              </a:prstGeom>
              <a:blipFill>
                <a:blip r:embed="rId5"/>
                <a:stretch>
                  <a:fillRect l="-21212" t="-10000" r="-10303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kstvak 75">
            <a:extLst>
              <a:ext uri="{FF2B5EF4-FFF2-40B4-BE49-F238E27FC236}">
                <a16:creationId xmlns:a16="http://schemas.microsoft.com/office/drawing/2014/main" id="{466BDA38-9353-3947-9A85-64AF70B3F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583" y="3917294"/>
            <a:ext cx="1011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600" baseline="0" dirty="0">
                <a:solidFill>
                  <a:schemeClr val="accent6"/>
                </a:solidFill>
                <a:latin typeface="Times New Roman" panose="02020603050405020304" pitchFamily="18" charset="0"/>
              </a:rPr>
              <a:t>basis RSS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C24BFDA0-B742-9147-937A-561C764A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799" y="4131681"/>
            <a:ext cx="2214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400" i="1" baseline="0" dirty="0">
                <a:solidFill>
                  <a:schemeClr val="accent6"/>
                </a:solidFill>
                <a:latin typeface="Times New Roman" panose="02020603050405020304" pitchFamily="18" charset="0"/>
              </a:rPr>
              <a:t>Regression Sum of Squares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4FA50AA5-5FB7-BE18-F3E8-58B2FFA477A7}"/>
              </a:ext>
            </a:extLst>
          </p:cNvPr>
          <p:cNvSpPr txBox="1"/>
          <p:nvPr/>
        </p:nvSpPr>
        <p:spPr>
          <a:xfrm>
            <a:off x="7325991" y="6380488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6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Autonome motivatie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A5EFA487-2C7E-2594-A9B0-225F098FF614}"/>
              </a:ext>
            </a:extLst>
          </p:cNvPr>
          <p:cNvSpPr txBox="1"/>
          <p:nvPr/>
        </p:nvSpPr>
        <p:spPr>
          <a:xfrm rot="16200000">
            <a:off x="4629881" y="4320342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6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Resultaat Statistiek B</a:t>
            </a:r>
          </a:p>
        </p:txBody>
      </p:sp>
    </p:spTree>
    <p:extLst>
      <p:ext uri="{BB962C8B-B14F-4D97-AF65-F5344CB8AC3E}">
        <p14:creationId xmlns:p14="http://schemas.microsoft.com/office/powerpoint/2010/main" val="2795148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86AF7-2311-3A49-84CF-C521268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goed is het model?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156021-CE2C-794F-8DBA-37752D4A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Methode 2</a:t>
            </a:r>
          </a:p>
          <a:p>
            <a:pPr marL="0" indent="0">
              <a:buNone/>
            </a:pP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Stel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dat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er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een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student later de les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statistiek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binnenkomt</a:t>
            </a:r>
            <a:r>
              <a:rPr lang="is-IS" altLang="nl-BE" sz="2000" b="0" i="1" dirty="0">
                <a:solidFill>
                  <a:srgbClr val="003D62"/>
                </a:solidFill>
                <a:latin typeface="+mn-lt"/>
              </a:rPr>
              <a:t>… Hoeveel behaalt deze student op zijn examen?</a:t>
            </a:r>
            <a:endParaRPr lang="nl-BE" sz="2000" b="0" i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EA76B-F85A-A846-9DBE-339EECE74C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63895" y="2947241"/>
            <a:ext cx="3837403" cy="3340989"/>
            <a:chOff x="2789" y="1424"/>
            <a:chExt cx="2837" cy="247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9D0B3E2-012E-E14F-89B5-E0EF4E245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73"/>
              <a:ext cx="2423" cy="0"/>
            </a:xfrm>
            <a:custGeom>
              <a:avLst/>
              <a:gdLst>
                <a:gd name="T0" fmla="*/ 0 w 3798"/>
                <a:gd name="T1" fmla="*/ 0 w 3798"/>
                <a:gd name="T2" fmla="*/ 629 w 379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798">
                  <a:moveTo>
                    <a:pt x="0" y="0"/>
                  </a:moveTo>
                  <a:lnTo>
                    <a:pt x="0" y="0"/>
                  </a:lnTo>
                  <a:lnTo>
                    <a:pt x="379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96A611-22BD-FD49-B127-A79E0EF74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127C87E-77C4-9F41-A81A-01E23343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3902716-A6B1-2142-890D-2CE148B2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63DBEBE-F6A0-394A-B2E3-7D6F76A53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7B878B-A6A0-534D-8614-45C84524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4B987B1-F3FA-C844-BEBC-F8C4FFABA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863"/>
              <a:ext cx="28" cy="8"/>
            </a:xfrm>
            <a:custGeom>
              <a:avLst/>
              <a:gdLst>
                <a:gd name="T0" fmla="*/ 0 w 44"/>
                <a:gd name="T1" fmla="*/ 2 h 14"/>
                <a:gd name="T2" fmla="*/ 0 w 44"/>
                <a:gd name="T3" fmla="*/ 2 h 14"/>
                <a:gd name="T4" fmla="*/ 0 w 44"/>
                <a:gd name="T5" fmla="*/ 0 h 14"/>
                <a:gd name="T6" fmla="*/ 7 w 44"/>
                <a:gd name="T7" fmla="*/ 0 h 14"/>
                <a:gd name="T8" fmla="*/ 7 w 44"/>
                <a:gd name="T9" fmla="*/ 2 h 14"/>
                <a:gd name="T10" fmla="*/ 0 w 44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5C05A4-C25E-0D49-89BE-6D1A4E24D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3820"/>
              <a:ext cx="27" cy="73"/>
            </a:xfrm>
            <a:custGeom>
              <a:avLst/>
              <a:gdLst>
                <a:gd name="T0" fmla="*/ 7 w 42"/>
                <a:gd name="T1" fmla="*/ 18 h 115"/>
                <a:gd name="T2" fmla="*/ 7 w 42"/>
                <a:gd name="T3" fmla="*/ 18 h 115"/>
                <a:gd name="T4" fmla="*/ 5 w 42"/>
                <a:gd name="T5" fmla="*/ 18 h 115"/>
                <a:gd name="T6" fmla="*/ 5 w 42"/>
                <a:gd name="T7" fmla="*/ 4 h 115"/>
                <a:gd name="T8" fmla="*/ 3 w 42"/>
                <a:gd name="T9" fmla="*/ 6 h 115"/>
                <a:gd name="T10" fmla="*/ 0 w 42"/>
                <a:gd name="T11" fmla="*/ 7 h 115"/>
                <a:gd name="T12" fmla="*/ 0 w 42"/>
                <a:gd name="T13" fmla="*/ 4 h 115"/>
                <a:gd name="T14" fmla="*/ 4 w 42"/>
                <a:gd name="T15" fmla="*/ 3 h 115"/>
                <a:gd name="T16" fmla="*/ 6 w 42"/>
                <a:gd name="T17" fmla="*/ 0 h 115"/>
                <a:gd name="T18" fmla="*/ 7 w 42"/>
                <a:gd name="T19" fmla="*/ 0 h 115"/>
                <a:gd name="T20" fmla="*/ 7 w 42"/>
                <a:gd name="T21" fmla="*/ 18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42" y="115"/>
                  </a:lnTo>
                  <a:lnTo>
                    <a:pt x="28" y="115"/>
                  </a:lnTo>
                  <a:lnTo>
                    <a:pt x="28" y="26"/>
                  </a:lnTo>
                  <a:cubicBezTo>
                    <a:pt x="25" y="29"/>
                    <a:pt x="20" y="32"/>
                    <a:pt x="15" y="36"/>
                  </a:cubicBezTo>
                  <a:cubicBezTo>
                    <a:pt x="9" y="39"/>
                    <a:pt x="4" y="41"/>
                    <a:pt x="0" y="43"/>
                  </a:cubicBezTo>
                  <a:lnTo>
                    <a:pt x="0" y="29"/>
                  </a:lnTo>
                  <a:cubicBezTo>
                    <a:pt x="8" y="26"/>
                    <a:pt x="15" y="21"/>
                    <a:pt x="21" y="16"/>
                  </a:cubicBezTo>
                  <a:cubicBezTo>
                    <a:pt x="26" y="11"/>
                    <a:pt x="31" y="5"/>
                    <a:pt x="33" y="0"/>
                  </a:cubicBezTo>
                  <a:lnTo>
                    <a:pt x="42" y="0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10CD9C8-6859-4D44-BED2-278F08F34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4FA3A6-7798-6A49-B514-8D392968A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4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8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3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4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3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87DE-5870-F745-A456-2E4772A7C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3863"/>
              <a:ext cx="28" cy="8"/>
            </a:xfrm>
            <a:custGeom>
              <a:avLst/>
              <a:gdLst>
                <a:gd name="T0" fmla="*/ 0 w 43"/>
                <a:gd name="T1" fmla="*/ 2 h 14"/>
                <a:gd name="T2" fmla="*/ 0 w 43"/>
                <a:gd name="T3" fmla="*/ 2 h 14"/>
                <a:gd name="T4" fmla="*/ 0 w 43"/>
                <a:gd name="T5" fmla="*/ 0 h 14"/>
                <a:gd name="T6" fmla="*/ 8 w 43"/>
                <a:gd name="T7" fmla="*/ 0 h 14"/>
                <a:gd name="T8" fmla="*/ 8 w 43"/>
                <a:gd name="T9" fmla="*/ 2 h 14"/>
                <a:gd name="T10" fmla="*/ 0 w 43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1F50AB5-099C-0243-BF28-2C8295F9D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2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4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8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4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2C2C456-0922-C145-938E-E3D835A83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1E60341-FD58-804B-A536-5DD729BD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821"/>
              <a:ext cx="49" cy="73"/>
            </a:xfrm>
            <a:custGeom>
              <a:avLst/>
              <a:gdLst>
                <a:gd name="T0" fmla="*/ 0 w 76"/>
                <a:gd name="T1" fmla="*/ 14 h 115"/>
                <a:gd name="T2" fmla="*/ 0 w 76"/>
                <a:gd name="T3" fmla="*/ 14 h 115"/>
                <a:gd name="T4" fmla="*/ 3 w 76"/>
                <a:gd name="T5" fmla="*/ 13 h 115"/>
                <a:gd name="T6" fmla="*/ 4 w 76"/>
                <a:gd name="T7" fmla="*/ 16 h 115"/>
                <a:gd name="T8" fmla="*/ 6 w 76"/>
                <a:gd name="T9" fmla="*/ 17 h 115"/>
                <a:gd name="T10" fmla="*/ 10 w 76"/>
                <a:gd name="T11" fmla="*/ 16 h 115"/>
                <a:gd name="T12" fmla="*/ 10 w 76"/>
                <a:gd name="T13" fmla="*/ 12 h 115"/>
                <a:gd name="T14" fmla="*/ 10 w 76"/>
                <a:gd name="T15" fmla="*/ 10 h 115"/>
                <a:gd name="T16" fmla="*/ 6 w 76"/>
                <a:gd name="T17" fmla="*/ 8 h 115"/>
                <a:gd name="T18" fmla="*/ 4 w 76"/>
                <a:gd name="T19" fmla="*/ 9 h 115"/>
                <a:gd name="T20" fmla="*/ 3 w 76"/>
                <a:gd name="T21" fmla="*/ 10 h 115"/>
                <a:gd name="T22" fmla="*/ 1 w 76"/>
                <a:gd name="T23" fmla="*/ 10 h 115"/>
                <a:gd name="T24" fmla="*/ 3 w 76"/>
                <a:gd name="T25" fmla="*/ 0 h 115"/>
                <a:gd name="T26" fmla="*/ 12 w 76"/>
                <a:gd name="T27" fmla="*/ 0 h 115"/>
                <a:gd name="T28" fmla="*/ 12 w 76"/>
                <a:gd name="T29" fmla="*/ 3 h 115"/>
                <a:gd name="T30" fmla="*/ 4 w 76"/>
                <a:gd name="T31" fmla="*/ 3 h 115"/>
                <a:gd name="T32" fmla="*/ 3 w 76"/>
                <a:gd name="T33" fmla="*/ 7 h 115"/>
                <a:gd name="T34" fmla="*/ 7 w 76"/>
                <a:gd name="T35" fmla="*/ 6 h 115"/>
                <a:gd name="T36" fmla="*/ 12 w 76"/>
                <a:gd name="T37" fmla="*/ 8 h 115"/>
                <a:gd name="T38" fmla="*/ 14 w 76"/>
                <a:gd name="T39" fmla="*/ 12 h 115"/>
                <a:gd name="T40" fmla="*/ 12 w 76"/>
                <a:gd name="T41" fmla="*/ 17 h 115"/>
                <a:gd name="T42" fmla="*/ 6 w 76"/>
                <a:gd name="T43" fmla="*/ 18 h 115"/>
                <a:gd name="T44" fmla="*/ 2 w 76"/>
                <a:gd name="T45" fmla="*/ 17 h 115"/>
                <a:gd name="T46" fmla="*/ 0 w 76"/>
                <a:gd name="T47" fmla="*/ 14 h 115"/>
                <a:gd name="T48" fmla="*/ 0 w 76"/>
                <a:gd name="T49" fmla="*/ 14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115">
                  <a:moveTo>
                    <a:pt x="0" y="83"/>
                  </a:moveTo>
                  <a:lnTo>
                    <a:pt x="0" y="83"/>
                  </a:lnTo>
                  <a:lnTo>
                    <a:pt x="15" y="82"/>
                  </a:lnTo>
                  <a:cubicBezTo>
                    <a:pt x="16" y="89"/>
                    <a:pt x="19" y="95"/>
                    <a:pt x="23" y="98"/>
                  </a:cubicBezTo>
                  <a:cubicBezTo>
                    <a:pt x="27" y="102"/>
                    <a:pt x="31" y="104"/>
                    <a:pt x="37" y="104"/>
                  </a:cubicBezTo>
                  <a:cubicBezTo>
                    <a:pt x="44" y="104"/>
                    <a:pt x="50" y="101"/>
                    <a:pt x="54" y="96"/>
                  </a:cubicBezTo>
                  <a:cubicBezTo>
                    <a:pt x="59" y="91"/>
                    <a:pt x="61" y="84"/>
                    <a:pt x="61" y="76"/>
                  </a:cubicBezTo>
                  <a:cubicBezTo>
                    <a:pt x="61" y="68"/>
                    <a:pt x="59" y="62"/>
                    <a:pt x="55" y="57"/>
                  </a:cubicBezTo>
                  <a:cubicBezTo>
                    <a:pt x="50" y="52"/>
                    <a:pt x="44" y="50"/>
                    <a:pt x="37" y="50"/>
                  </a:cubicBezTo>
                  <a:cubicBezTo>
                    <a:pt x="32" y="50"/>
                    <a:pt x="28" y="51"/>
                    <a:pt x="25" y="53"/>
                  </a:cubicBezTo>
                  <a:cubicBezTo>
                    <a:pt x="21" y="55"/>
                    <a:pt x="18" y="58"/>
                    <a:pt x="16" y="61"/>
                  </a:cubicBezTo>
                  <a:lnTo>
                    <a:pt x="3" y="59"/>
                  </a:lnTo>
                  <a:lnTo>
                    <a:pt x="14" y="0"/>
                  </a:lnTo>
                  <a:lnTo>
                    <a:pt x="71" y="0"/>
                  </a:lnTo>
                  <a:lnTo>
                    <a:pt x="71" y="14"/>
                  </a:lnTo>
                  <a:lnTo>
                    <a:pt x="25" y="14"/>
                  </a:lnTo>
                  <a:lnTo>
                    <a:pt x="19" y="45"/>
                  </a:lnTo>
                  <a:cubicBezTo>
                    <a:pt x="26" y="40"/>
                    <a:pt x="33" y="38"/>
                    <a:pt x="41" y="38"/>
                  </a:cubicBezTo>
                  <a:cubicBezTo>
                    <a:pt x="51" y="38"/>
                    <a:pt x="59" y="41"/>
                    <a:pt x="66" y="48"/>
                  </a:cubicBezTo>
                  <a:cubicBezTo>
                    <a:pt x="73" y="55"/>
                    <a:pt x="76" y="64"/>
                    <a:pt x="76" y="75"/>
                  </a:cubicBezTo>
                  <a:cubicBezTo>
                    <a:pt x="76" y="85"/>
                    <a:pt x="73" y="94"/>
                    <a:pt x="67" y="102"/>
                  </a:cubicBezTo>
                  <a:cubicBezTo>
                    <a:pt x="60" y="111"/>
                    <a:pt x="50" y="115"/>
                    <a:pt x="37" y="115"/>
                  </a:cubicBezTo>
                  <a:cubicBezTo>
                    <a:pt x="27" y="115"/>
                    <a:pt x="18" y="113"/>
                    <a:pt x="12" y="107"/>
                  </a:cubicBezTo>
                  <a:cubicBezTo>
                    <a:pt x="5" y="101"/>
                    <a:pt x="1" y="9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EFD0B9A-C478-2844-AE52-9594DBC1C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3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7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3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3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3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CC1052-C12A-C84F-AFA5-047EB2E9D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FFF5EC0-1EA1-B840-A65F-056C87D49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6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3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6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49" y="103"/>
                    <a:pt x="54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4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69026DA-A1E8-9741-83D2-CF676B525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6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4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7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49" y="103"/>
                    <a:pt x="54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4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C3A451A-6E36-384D-A5AF-C9D22C86B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F85C4EE-2D21-C748-8F00-B55DF64B0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" y="3821"/>
              <a:ext cx="48" cy="73"/>
            </a:xfrm>
            <a:custGeom>
              <a:avLst/>
              <a:gdLst>
                <a:gd name="T0" fmla="*/ 0 w 76"/>
                <a:gd name="T1" fmla="*/ 14 h 115"/>
                <a:gd name="T2" fmla="*/ 0 w 76"/>
                <a:gd name="T3" fmla="*/ 14 h 115"/>
                <a:gd name="T4" fmla="*/ 3 w 76"/>
                <a:gd name="T5" fmla="*/ 13 h 115"/>
                <a:gd name="T6" fmla="*/ 4 w 76"/>
                <a:gd name="T7" fmla="*/ 16 h 115"/>
                <a:gd name="T8" fmla="*/ 6 w 76"/>
                <a:gd name="T9" fmla="*/ 17 h 115"/>
                <a:gd name="T10" fmla="*/ 8 w 76"/>
                <a:gd name="T11" fmla="*/ 16 h 115"/>
                <a:gd name="T12" fmla="*/ 10 w 76"/>
                <a:gd name="T13" fmla="*/ 12 h 115"/>
                <a:gd name="T14" fmla="*/ 8 w 76"/>
                <a:gd name="T15" fmla="*/ 10 h 115"/>
                <a:gd name="T16" fmla="*/ 6 w 76"/>
                <a:gd name="T17" fmla="*/ 8 h 115"/>
                <a:gd name="T18" fmla="*/ 4 w 76"/>
                <a:gd name="T19" fmla="*/ 9 h 115"/>
                <a:gd name="T20" fmla="*/ 3 w 76"/>
                <a:gd name="T21" fmla="*/ 10 h 115"/>
                <a:gd name="T22" fmla="*/ 1 w 76"/>
                <a:gd name="T23" fmla="*/ 10 h 115"/>
                <a:gd name="T24" fmla="*/ 2 w 76"/>
                <a:gd name="T25" fmla="*/ 0 h 115"/>
                <a:gd name="T26" fmla="*/ 11 w 76"/>
                <a:gd name="T27" fmla="*/ 0 h 115"/>
                <a:gd name="T28" fmla="*/ 11 w 76"/>
                <a:gd name="T29" fmla="*/ 3 h 115"/>
                <a:gd name="T30" fmla="*/ 4 w 76"/>
                <a:gd name="T31" fmla="*/ 3 h 115"/>
                <a:gd name="T32" fmla="*/ 3 w 76"/>
                <a:gd name="T33" fmla="*/ 7 h 115"/>
                <a:gd name="T34" fmla="*/ 6 w 76"/>
                <a:gd name="T35" fmla="*/ 6 h 115"/>
                <a:gd name="T36" fmla="*/ 10 w 76"/>
                <a:gd name="T37" fmla="*/ 8 h 115"/>
                <a:gd name="T38" fmla="*/ 12 w 76"/>
                <a:gd name="T39" fmla="*/ 12 h 115"/>
                <a:gd name="T40" fmla="*/ 11 w 76"/>
                <a:gd name="T41" fmla="*/ 17 h 115"/>
                <a:gd name="T42" fmla="*/ 6 w 76"/>
                <a:gd name="T43" fmla="*/ 18 h 115"/>
                <a:gd name="T44" fmla="*/ 2 w 76"/>
                <a:gd name="T45" fmla="*/ 17 h 115"/>
                <a:gd name="T46" fmla="*/ 0 w 76"/>
                <a:gd name="T47" fmla="*/ 14 h 115"/>
                <a:gd name="T48" fmla="*/ 0 w 76"/>
                <a:gd name="T49" fmla="*/ 14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115">
                  <a:moveTo>
                    <a:pt x="0" y="83"/>
                  </a:moveTo>
                  <a:lnTo>
                    <a:pt x="0" y="83"/>
                  </a:lnTo>
                  <a:lnTo>
                    <a:pt x="15" y="82"/>
                  </a:lnTo>
                  <a:cubicBezTo>
                    <a:pt x="16" y="89"/>
                    <a:pt x="18" y="95"/>
                    <a:pt x="22" y="98"/>
                  </a:cubicBezTo>
                  <a:cubicBezTo>
                    <a:pt x="26" y="102"/>
                    <a:pt x="31" y="104"/>
                    <a:pt x="37" y="104"/>
                  </a:cubicBezTo>
                  <a:cubicBezTo>
                    <a:pt x="43" y="104"/>
                    <a:pt x="49" y="101"/>
                    <a:pt x="54" y="96"/>
                  </a:cubicBezTo>
                  <a:cubicBezTo>
                    <a:pt x="58" y="91"/>
                    <a:pt x="61" y="84"/>
                    <a:pt x="61" y="76"/>
                  </a:cubicBezTo>
                  <a:cubicBezTo>
                    <a:pt x="61" y="68"/>
                    <a:pt x="58" y="62"/>
                    <a:pt x="54" y="57"/>
                  </a:cubicBezTo>
                  <a:cubicBezTo>
                    <a:pt x="49" y="52"/>
                    <a:pt x="44" y="50"/>
                    <a:pt x="36" y="50"/>
                  </a:cubicBezTo>
                  <a:cubicBezTo>
                    <a:pt x="32" y="50"/>
                    <a:pt x="28" y="51"/>
                    <a:pt x="24" y="53"/>
                  </a:cubicBezTo>
                  <a:cubicBezTo>
                    <a:pt x="20" y="55"/>
                    <a:pt x="18" y="58"/>
                    <a:pt x="15" y="61"/>
                  </a:cubicBezTo>
                  <a:lnTo>
                    <a:pt x="2" y="59"/>
                  </a:lnTo>
                  <a:lnTo>
                    <a:pt x="13" y="0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25" y="14"/>
                  </a:lnTo>
                  <a:lnTo>
                    <a:pt x="18" y="45"/>
                  </a:lnTo>
                  <a:cubicBezTo>
                    <a:pt x="25" y="40"/>
                    <a:pt x="32" y="38"/>
                    <a:pt x="40" y="38"/>
                  </a:cubicBezTo>
                  <a:cubicBezTo>
                    <a:pt x="50" y="38"/>
                    <a:pt x="58" y="41"/>
                    <a:pt x="65" y="48"/>
                  </a:cubicBezTo>
                  <a:cubicBezTo>
                    <a:pt x="72" y="55"/>
                    <a:pt x="76" y="64"/>
                    <a:pt x="76" y="75"/>
                  </a:cubicBezTo>
                  <a:cubicBezTo>
                    <a:pt x="76" y="85"/>
                    <a:pt x="73" y="94"/>
                    <a:pt x="67" y="102"/>
                  </a:cubicBezTo>
                  <a:cubicBezTo>
                    <a:pt x="59" y="111"/>
                    <a:pt x="49" y="115"/>
                    <a:pt x="37" y="115"/>
                  </a:cubicBezTo>
                  <a:cubicBezTo>
                    <a:pt x="26" y="115"/>
                    <a:pt x="18" y="113"/>
                    <a:pt x="11" y="107"/>
                  </a:cubicBezTo>
                  <a:cubicBezTo>
                    <a:pt x="4" y="101"/>
                    <a:pt x="1" y="9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129FA9A-2634-DE42-BA61-25921A625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" y="3820"/>
              <a:ext cx="27" cy="73"/>
            </a:xfrm>
            <a:custGeom>
              <a:avLst/>
              <a:gdLst>
                <a:gd name="T0" fmla="*/ 7 w 42"/>
                <a:gd name="T1" fmla="*/ 18 h 115"/>
                <a:gd name="T2" fmla="*/ 7 w 42"/>
                <a:gd name="T3" fmla="*/ 18 h 115"/>
                <a:gd name="T4" fmla="*/ 5 w 42"/>
                <a:gd name="T5" fmla="*/ 18 h 115"/>
                <a:gd name="T6" fmla="*/ 5 w 42"/>
                <a:gd name="T7" fmla="*/ 4 h 115"/>
                <a:gd name="T8" fmla="*/ 3 w 42"/>
                <a:gd name="T9" fmla="*/ 6 h 115"/>
                <a:gd name="T10" fmla="*/ 0 w 42"/>
                <a:gd name="T11" fmla="*/ 7 h 115"/>
                <a:gd name="T12" fmla="*/ 0 w 42"/>
                <a:gd name="T13" fmla="*/ 4 h 115"/>
                <a:gd name="T14" fmla="*/ 3 w 42"/>
                <a:gd name="T15" fmla="*/ 3 h 115"/>
                <a:gd name="T16" fmla="*/ 6 w 42"/>
                <a:gd name="T17" fmla="*/ 0 h 115"/>
                <a:gd name="T18" fmla="*/ 7 w 42"/>
                <a:gd name="T19" fmla="*/ 0 h 115"/>
                <a:gd name="T20" fmla="*/ 7 w 42"/>
                <a:gd name="T21" fmla="*/ 18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42" y="115"/>
                  </a:lnTo>
                  <a:lnTo>
                    <a:pt x="28" y="115"/>
                  </a:lnTo>
                  <a:lnTo>
                    <a:pt x="28" y="26"/>
                  </a:lnTo>
                  <a:cubicBezTo>
                    <a:pt x="24" y="29"/>
                    <a:pt x="20" y="32"/>
                    <a:pt x="14" y="36"/>
                  </a:cubicBezTo>
                  <a:cubicBezTo>
                    <a:pt x="9" y="39"/>
                    <a:pt x="4" y="41"/>
                    <a:pt x="0" y="43"/>
                  </a:cubicBezTo>
                  <a:lnTo>
                    <a:pt x="0" y="29"/>
                  </a:lnTo>
                  <a:cubicBezTo>
                    <a:pt x="7" y="26"/>
                    <a:pt x="14" y="21"/>
                    <a:pt x="20" y="16"/>
                  </a:cubicBezTo>
                  <a:cubicBezTo>
                    <a:pt x="26" y="11"/>
                    <a:pt x="30" y="5"/>
                    <a:pt x="33" y="0"/>
                  </a:cubicBezTo>
                  <a:lnTo>
                    <a:pt x="42" y="0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5A67753-6D32-1F4B-BA09-D25C26055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A11668E-F9CD-924B-9162-DA1A29F3F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4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7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50" y="103"/>
                    <a:pt x="54" y="96"/>
                  </a:cubicBezTo>
                  <a:cubicBezTo>
                    <a:pt x="58" y="90"/>
                    <a:pt x="61" y="78"/>
                    <a:pt x="61" y="59"/>
                  </a:cubicBezTo>
                  <a:cubicBezTo>
                    <a:pt x="61" y="40"/>
                    <a:pt x="58" y="28"/>
                    <a:pt x="54" y="21"/>
                  </a:cubicBezTo>
                  <a:cubicBezTo>
                    <a:pt x="50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D7A8DFF-9415-204D-8992-2B0F08B02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507"/>
              <a:ext cx="0" cy="2082"/>
            </a:xfrm>
            <a:custGeom>
              <a:avLst/>
              <a:gdLst>
                <a:gd name="T0" fmla="*/ 540 h 3264"/>
                <a:gd name="T1" fmla="*/ 540 h 3264"/>
                <a:gd name="T2" fmla="*/ 0 h 326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264">
                  <a:moveTo>
                    <a:pt x="0" y="3264"/>
                  </a:moveTo>
                  <a:lnTo>
                    <a:pt x="0" y="3264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5FA1613-3DF9-5D42-967F-DFAD5EAC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589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8AA779A-009B-9D4B-8515-ED476539E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069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ED853B8-3C9F-6C43-87CE-494F078C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548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602237-173C-AF41-8640-3FC4678A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028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56CBAC-D8E6-314D-9CF9-DD6CA8A8F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507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7DDD4F3-0FB3-7B4A-A7BB-D1F9690A8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647"/>
              <a:ext cx="9" cy="27"/>
            </a:xfrm>
            <a:custGeom>
              <a:avLst/>
              <a:gdLst>
                <a:gd name="T0" fmla="*/ 3 w 14"/>
                <a:gd name="T1" fmla="*/ 7 h 43"/>
                <a:gd name="T2" fmla="*/ 3 w 14"/>
                <a:gd name="T3" fmla="*/ 7 h 43"/>
                <a:gd name="T4" fmla="*/ 0 w 14"/>
                <a:gd name="T5" fmla="*/ 7 h 43"/>
                <a:gd name="T6" fmla="*/ 0 w 14"/>
                <a:gd name="T7" fmla="*/ 0 h 43"/>
                <a:gd name="T8" fmla="*/ 3 w 14"/>
                <a:gd name="T9" fmla="*/ 0 h 43"/>
                <a:gd name="T10" fmla="*/ 3 w 14"/>
                <a:gd name="T11" fmla="*/ 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8C56BEC-7FF6-C84D-8F65-F502E9C55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3605"/>
              <a:ext cx="73" cy="27"/>
            </a:xfrm>
            <a:custGeom>
              <a:avLst/>
              <a:gdLst>
                <a:gd name="T0" fmla="*/ 18 w 115"/>
                <a:gd name="T1" fmla="*/ 0 h 42"/>
                <a:gd name="T2" fmla="*/ 18 w 115"/>
                <a:gd name="T3" fmla="*/ 0 h 42"/>
                <a:gd name="T4" fmla="*/ 18 w 115"/>
                <a:gd name="T5" fmla="*/ 3 h 42"/>
                <a:gd name="T6" fmla="*/ 4 w 115"/>
                <a:gd name="T7" fmla="*/ 3 h 42"/>
                <a:gd name="T8" fmla="*/ 6 w 115"/>
                <a:gd name="T9" fmla="*/ 5 h 42"/>
                <a:gd name="T10" fmla="*/ 7 w 115"/>
                <a:gd name="T11" fmla="*/ 7 h 42"/>
                <a:gd name="T12" fmla="*/ 4 w 115"/>
                <a:gd name="T13" fmla="*/ 7 h 42"/>
                <a:gd name="T14" fmla="*/ 3 w 115"/>
                <a:gd name="T15" fmla="*/ 4 h 42"/>
                <a:gd name="T16" fmla="*/ 0 w 115"/>
                <a:gd name="T17" fmla="*/ 2 h 42"/>
                <a:gd name="T18" fmla="*/ 0 w 115"/>
                <a:gd name="T19" fmla="*/ 0 h 42"/>
                <a:gd name="T20" fmla="*/ 18 w 11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2">
                  <a:moveTo>
                    <a:pt x="115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25" y="14"/>
                  </a:lnTo>
                  <a:cubicBezTo>
                    <a:pt x="28" y="18"/>
                    <a:pt x="32" y="22"/>
                    <a:pt x="35" y="27"/>
                  </a:cubicBezTo>
                  <a:cubicBezTo>
                    <a:pt x="38" y="33"/>
                    <a:pt x="40" y="38"/>
                    <a:pt x="42" y="42"/>
                  </a:cubicBezTo>
                  <a:lnTo>
                    <a:pt x="28" y="42"/>
                  </a:lnTo>
                  <a:cubicBezTo>
                    <a:pt x="25" y="34"/>
                    <a:pt x="20" y="28"/>
                    <a:pt x="15" y="22"/>
                  </a:cubicBezTo>
                  <a:cubicBezTo>
                    <a:pt x="10" y="16"/>
                    <a:pt x="5" y="12"/>
                    <a:pt x="0" y="9"/>
                  </a:cubicBezTo>
                  <a:lnTo>
                    <a:pt x="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302BF2E-AC92-DD4C-A5F9-F21A190D0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567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D6749B-B749-EA4D-BC55-F12627787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3507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8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3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35EEE93-2281-DB45-9730-8AE6237F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126"/>
              <a:ext cx="9" cy="28"/>
            </a:xfrm>
            <a:custGeom>
              <a:avLst/>
              <a:gdLst>
                <a:gd name="T0" fmla="*/ 3 w 14"/>
                <a:gd name="T1" fmla="*/ 8 h 43"/>
                <a:gd name="T2" fmla="*/ 3 w 14"/>
                <a:gd name="T3" fmla="*/ 8 h 43"/>
                <a:gd name="T4" fmla="*/ 0 w 14"/>
                <a:gd name="T5" fmla="*/ 8 h 43"/>
                <a:gd name="T6" fmla="*/ 0 w 14"/>
                <a:gd name="T7" fmla="*/ 0 h 43"/>
                <a:gd name="T8" fmla="*/ 3 w 14"/>
                <a:gd name="T9" fmla="*/ 0 h 43"/>
                <a:gd name="T10" fmla="*/ 3 w 14"/>
                <a:gd name="T11" fmla="*/ 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F4BE8BB-0F27-144B-9CF9-A36134D7C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3071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1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8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7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2"/>
                    <a:pt x="91" y="4"/>
                  </a:cubicBezTo>
                  <a:cubicBezTo>
                    <a:pt x="99" y="7"/>
                    <a:pt x="105" y="11"/>
                    <a:pt x="110" y="17"/>
                  </a:cubicBezTo>
                  <a:cubicBezTo>
                    <a:pt x="114" y="22"/>
                    <a:pt x="117" y="29"/>
                    <a:pt x="117" y="38"/>
                  </a:cubicBezTo>
                  <a:cubicBezTo>
                    <a:pt x="117" y="49"/>
                    <a:pt x="113" y="57"/>
                    <a:pt x="105" y="64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8"/>
                  </a:cubicBezTo>
                  <a:cubicBezTo>
                    <a:pt x="105" y="31"/>
                    <a:pt x="102" y="26"/>
                    <a:pt x="96" y="21"/>
                  </a:cubicBezTo>
                  <a:cubicBezTo>
                    <a:pt x="89" y="17"/>
                    <a:pt x="77" y="15"/>
                    <a:pt x="58" y="15"/>
                  </a:cubicBezTo>
                  <a:cubicBezTo>
                    <a:pt x="39" y="15"/>
                    <a:pt x="27" y="17"/>
                    <a:pt x="21" y="21"/>
                  </a:cubicBezTo>
                  <a:cubicBezTo>
                    <a:pt x="14" y="26"/>
                    <a:pt x="11" y="31"/>
                    <a:pt x="11" y="38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F939AC1-34FC-5C40-AFC4-41D0469DF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047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10ADE1-BF11-6243-B488-09F75CF86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985"/>
              <a:ext cx="74" cy="48"/>
            </a:xfrm>
            <a:custGeom>
              <a:avLst/>
              <a:gdLst>
                <a:gd name="T0" fmla="*/ 14 w 115"/>
                <a:gd name="T1" fmla="*/ 12 h 76"/>
                <a:gd name="T2" fmla="*/ 14 w 115"/>
                <a:gd name="T3" fmla="*/ 12 h 76"/>
                <a:gd name="T4" fmla="*/ 14 w 115"/>
                <a:gd name="T5" fmla="*/ 10 h 76"/>
                <a:gd name="T6" fmla="*/ 17 w 115"/>
                <a:gd name="T7" fmla="*/ 8 h 76"/>
                <a:gd name="T8" fmla="*/ 17 w 115"/>
                <a:gd name="T9" fmla="*/ 6 h 76"/>
                <a:gd name="T10" fmla="*/ 16 w 115"/>
                <a:gd name="T11" fmla="*/ 4 h 76"/>
                <a:gd name="T12" fmla="*/ 13 w 115"/>
                <a:gd name="T13" fmla="*/ 3 h 76"/>
                <a:gd name="T14" fmla="*/ 10 w 115"/>
                <a:gd name="T15" fmla="*/ 4 h 76"/>
                <a:gd name="T16" fmla="*/ 9 w 115"/>
                <a:gd name="T17" fmla="*/ 6 h 76"/>
                <a:gd name="T18" fmla="*/ 9 w 115"/>
                <a:gd name="T19" fmla="*/ 8 h 76"/>
                <a:gd name="T20" fmla="*/ 10 w 115"/>
                <a:gd name="T21" fmla="*/ 10 h 76"/>
                <a:gd name="T22" fmla="*/ 10 w 115"/>
                <a:gd name="T23" fmla="*/ 12 h 76"/>
                <a:gd name="T24" fmla="*/ 0 w 115"/>
                <a:gd name="T25" fmla="*/ 10 h 76"/>
                <a:gd name="T26" fmla="*/ 0 w 115"/>
                <a:gd name="T27" fmla="*/ 1 h 76"/>
                <a:gd name="T28" fmla="*/ 2 w 115"/>
                <a:gd name="T29" fmla="*/ 1 h 76"/>
                <a:gd name="T30" fmla="*/ 2 w 115"/>
                <a:gd name="T31" fmla="*/ 8 h 76"/>
                <a:gd name="T32" fmla="*/ 8 w 115"/>
                <a:gd name="T33" fmla="*/ 9 h 76"/>
                <a:gd name="T34" fmla="*/ 6 w 115"/>
                <a:gd name="T35" fmla="*/ 6 h 76"/>
                <a:gd name="T36" fmla="*/ 8 w 115"/>
                <a:gd name="T37" fmla="*/ 2 h 76"/>
                <a:gd name="T38" fmla="*/ 13 w 115"/>
                <a:gd name="T39" fmla="*/ 0 h 76"/>
                <a:gd name="T40" fmla="*/ 17 w 115"/>
                <a:gd name="T41" fmla="*/ 2 h 76"/>
                <a:gd name="T42" fmla="*/ 20 w 115"/>
                <a:gd name="T43" fmla="*/ 6 h 76"/>
                <a:gd name="T44" fmla="*/ 18 w 115"/>
                <a:gd name="T45" fmla="*/ 10 h 76"/>
                <a:gd name="T46" fmla="*/ 14 w 115"/>
                <a:gd name="T47" fmla="*/ 12 h 76"/>
                <a:gd name="T48" fmla="*/ 14 w 115"/>
                <a:gd name="T49" fmla="*/ 12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76">
                  <a:moveTo>
                    <a:pt x="83" y="76"/>
                  </a:moveTo>
                  <a:lnTo>
                    <a:pt x="83" y="76"/>
                  </a:lnTo>
                  <a:lnTo>
                    <a:pt x="81" y="62"/>
                  </a:lnTo>
                  <a:cubicBezTo>
                    <a:pt x="89" y="60"/>
                    <a:pt x="94" y="58"/>
                    <a:pt x="98" y="54"/>
                  </a:cubicBezTo>
                  <a:cubicBezTo>
                    <a:pt x="101" y="50"/>
                    <a:pt x="103" y="45"/>
                    <a:pt x="103" y="40"/>
                  </a:cubicBezTo>
                  <a:cubicBezTo>
                    <a:pt x="103" y="33"/>
                    <a:pt x="101" y="27"/>
                    <a:pt x="95" y="22"/>
                  </a:cubicBezTo>
                  <a:cubicBezTo>
                    <a:pt x="90" y="18"/>
                    <a:pt x="84" y="15"/>
                    <a:pt x="75" y="15"/>
                  </a:cubicBezTo>
                  <a:cubicBezTo>
                    <a:pt x="67" y="15"/>
                    <a:pt x="61" y="18"/>
                    <a:pt x="56" y="22"/>
                  </a:cubicBezTo>
                  <a:cubicBezTo>
                    <a:pt x="52" y="27"/>
                    <a:pt x="49" y="33"/>
                    <a:pt x="49" y="40"/>
                  </a:cubicBezTo>
                  <a:cubicBezTo>
                    <a:pt x="49" y="44"/>
                    <a:pt x="50" y="48"/>
                    <a:pt x="52" y="52"/>
                  </a:cubicBezTo>
                  <a:cubicBezTo>
                    <a:pt x="54" y="56"/>
                    <a:pt x="57" y="59"/>
                    <a:pt x="60" y="61"/>
                  </a:cubicBezTo>
                  <a:lnTo>
                    <a:pt x="59" y="74"/>
                  </a:lnTo>
                  <a:lnTo>
                    <a:pt x="0" y="63"/>
                  </a:lnTo>
                  <a:lnTo>
                    <a:pt x="0" y="6"/>
                  </a:lnTo>
                  <a:lnTo>
                    <a:pt x="13" y="6"/>
                  </a:lnTo>
                  <a:lnTo>
                    <a:pt x="13" y="52"/>
                  </a:lnTo>
                  <a:lnTo>
                    <a:pt x="44" y="58"/>
                  </a:lnTo>
                  <a:cubicBezTo>
                    <a:pt x="39" y="51"/>
                    <a:pt x="37" y="44"/>
                    <a:pt x="37" y="36"/>
                  </a:cubicBezTo>
                  <a:cubicBezTo>
                    <a:pt x="37" y="26"/>
                    <a:pt x="40" y="18"/>
                    <a:pt x="47" y="11"/>
                  </a:cubicBezTo>
                  <a:cubicBezTo>
                    <a:pt x="54" y="4"/>
                    <a:pt x="63" y="0"/>
                    <a:pt x="74" y="0"/>
                  </a:cubicBezTo>
                  <a:cubicBezTo>
                    <a:pt x="84" y="0"/>
                    <a:pt x="93" y="3"/>
                    <a:pt x="101" y="9"/>
                  </a:cubicBezTo>
                  <a:cubicBezTo>
                    <a:pt x="110" y="17"/>
                    <a:pt x="115" y="27"/>
                    <a:pt x="115" y="40"/>
                  </a:cubicBezTo>
                  <a:cubicBezTo>
                    <a:pt x="115" y="50"/>
                    <a:pt x="112" y="58"/>
                    <a:pt x="106" y="65"/>
                  </a:cubicBezTo>
                  <a:cubicBezTo>
                    <a:pt x="100" y="72"/>
                    <a:pt x="92" y="75"/>
                    <a:pt x="83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F5014E6-5483-F540-80FF-E9895007B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568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7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2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41DB98A-A8A3-EC4E-8323-D1CB6619F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543"/>
              <a:ext cx="10" cy="11"/>
            </a:xfrm>
            <a:custGeom>
              <a:avLst/>
              <a:gdLst>
                <a:gd name="T0" fmla="*/ 3 w 16"/>
                <a:gd name="T1" fmla="*/ 3 h 17"/>
                <a:gd name="T2" fmla="*/ 3 w 16"/>
                <a:gd name="T3" fmla="*/ 3 h 17"/>
                <a:gd name="T4" fmla="*/ 0 w 16"/>
                <a:gd name="T5" fmla="*/ 3 h 17"/>
                <a:gd name="T6" fmla="*/ 0 w 16"/>
                <a:gd name="T7" fmla="*/ 0 h 17"/>
                <a:gd name="T8" fmla="*/ 3 w 16"/>
                <a:gd name="T9" fmla="*/ 0 h 17"/>
                <a:gd name="T10" fmla="*/ 3 w 16"/>
                <a:gd name="T11" fmla="*/ 3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7">
                  <a:moveTo>
                    <a:pt x="16" y="17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F2CA51B-0422-9649-841E-AC90719BB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482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1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8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7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2"/>
                    <a:pt x="91" y="4"/>
                  </a:cubicBezTo>
                  <a:cubicBezTo>
                    <a:pt x="99" y="7"/>
                    <a:pt x="105" y="11"/>
                    <a:pt x="110" y="17"/>
                  </a:cubicBezTo>
                  <a:cubicBezTo>
                    <a:pt x="114" y="22"/>
                    <a:pt x="117" y="29"/>
                    <a:pt x="117" y="38"/>
                  </a:cubicBezTo>
                  <a:cubicBezTo>
                    <a:pt x="117" y="49"/>
                    <a:pt x="113" y="57"/>
                    <a:pt x="105" y="64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8"/>
                  </a:cubicBezTo>
                  <a:cubicBezTo>
                    <a:pt x="105" y="31"/>
                    <a:pt x="102" y="26"/>
                    <a:pt x="96" y="21"/>
                  </a:cubicBezTo>
                  <a:cubicBezTo>
                    <a:pt x="89" y="17"/>
                    <a:pt x="77" y="15"/>
                    <a:pt x="58" y="15"/>
                  </a:cubicBezTo>
                  <a:cubicBezTo>
                    <a:pt x="39" y="15"/>
                    <a:pt x="27" y="17"/>
                    <a:pt x="21" y="21"/>
                  </a:cubicBezTo>
                  <a:cubicBezTo>
                    <a:pt x="14" y="26"/>
                    <a:pt x="11" y="31"/>
                    <a:pt x="11" y="38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9678B40-0CC1-6F47-90AE-90EEC1D6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047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7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5"/>
                    <a:pt x="3" y="21"/>
                  </a:cubicBezTo>
                  <a:cubicBezTo>
                    <a:pt x="6" y="16"/>
                    <a:pt x="9" y="12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0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3"/>
                    <a:pt x="105" y="37"/>
                  </a:cubicBezTo>
                  <a:cubicBezTo>
                    <a:pt x="105" y="30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7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37FC5C3-68D7-764A-B001-8F898347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022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B0A92B3-5381-224A-BB6A-CC578772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961"/>
              <a:ext cx="74" cy="48"/>
            </a:xfrm>
            <a:custGeom>
              <a:avLst/>
              <a:gdLst>
                <a:gd name="T0" fmla="*/ 14 w 115"/>
                <a:gd name="T1" fmla="*/ 12 h 76"/>
                <a:gd name="T2" fmla="*/ 14 w 115"/>
                <a:gd name="T3" fmla="*/ 12 h 76"/>
                <a:gd name="T4" fmla="*/ 14 w 115"/>
                <a:gd name="T5" fmla="*/ 10 h 76"/>
                <a:gd name="T6" fmla="*/ 17 w 115"/>
                <a:gd name="T7" fmla="*/ 8 h 76"/>
                <a:gd name="T8" fmla="*/ 17 w 115"/>
                <a:gd name="T9" fmla="*/ 6 h 76"/>
                <a:gd name="T10" fmla="*/ 16 w 115"/>
                <a:gd name="T11" fmla="*/ 4 h 76"/>
                <a:gd name="T12" fmla="*/ 13 w 115"/>
                <a:gd name="T13" fmla="*/ 3 h 76"/>
                <a:gd name="T14" fmla="*/ 10 w 115"/>
                <a:gd name="T15" fmla="*/ 4 h 76"/>
                <a:gd name="T16" fmla="*/ 9 w 115"/>
                <a:gd name="T17" fmla="*/ 6 h 76"/>
                <a:gd name="T18" fmla="*/ 9 w 115"/>
                <a:gd name="T19" fmla="*/ 8 h 76"/>
                <a:gd name="T20" fmla="*/ 10 w 115"/>
                <a:gd name="T21" fmla="*/ 9 h 76"/>
                <a:gd name="T22" fmla="*/ 10 w 115"/>
                <a:gd name="T23" fmla="*/ 11 h 76"/>
                <a:gd name="T24" fmla="*/ 0 w 115"/>
                <a:gd name="T25" fmla="*/ 10 h 76"/>
                <a:gd name="T26" fmla="*/ 0 w 115"/>
                <a:gd name="T27" fmla="*/ 1 h 76"/>
                <a:gd name="T28" fmla="*/ 2 w 115"/>
                <a:gd name="T29" fmla="*/ 1 h 76"/>
                <a:gd name="T30" fmla="*/ 2 w 115"/>
                <a:gd name="T31" fmla="*/ 8 h 76"/>
                <a:gd name="T32" fmla="*/ 8 w 115"/>
                <a:gd name="T33" fmla="*/ 9 h 76"/>
                <a:gd name="T34" fmla="*/ 6 w 115"/>
                <a:gd name="T35" fmla="*/ 6 h 76"/>
                <a:gd name="T36" fmla="*/ 8 w 115"/>
                <a:gd name="T37" fmla="*/ 2 h 76"/>
                <a:gd name="T38" fmla="*/ 13 w 115"/>
                <a:gd name="T39" fmla="*/ 0 h 76"/>
                <a:gd name="T40" fmla="*/ 17 w 115"/>
                <a:gd name="T41" fmla="*/ 2 h 76"/>
                <a:gd name="T42" fmla="*/ 20 w 115"/>
                <a:gd name="T43" fmla="*/ 6 h 76"/>
                <a:gd name="T44" fmla="*/ 18 w 115"/>
                <a:gd name="T45" fmla="*/ 10 h 76"/>
                <a:gd name="T46" fmla="*/ 14 w 115"/>
                <a:gd name="T47" fmla="*/ 12 h 76"/>
                <a:gd name="T48" fmla="*/ 14 w 115"/>
                <a:gd name="T49" fmla="*/ 12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76">
                  <a:moveTo>
                    <a:pt x="83" y="76"/>
                  </a:moveTo>
                  <a:lnTo>
                    <a:pt x="83" y="76"/>
                  </a:lnTo>
                  <a:lnTo>
                    <a:pt x="81" y="61"/>
                  </a:lnTo>
                  <a:cubicBezTo>
                    <a:pt x="89" y="60"/>
                    <a:pt x="94" y="57"/>
                    <a:pt x="98" y="53"/>
                  </a:cubicBezTo>
                  <a:cubicBezTo>
                    <a:pt x="101" y="49"/>
                    <a:pt x="103" y="45"/>
                    <a:pt x="103" y="39"/>
                  </a:cubicBezTo>
                  <a:cubicBezTo>
                    <a:pt x="103" y="32"/>
                    <a:pt x="101" y="26"/>
                    <a:pt x="95" y="22"/>
                  </a:cubicBezTo>
                  <a:cubicBezTo>
                    <a:pt x="90" y="17"/>
                    <a:pt x="84" y="15"/>
                    <a:pt x="75" y="15"/>
                  </a:cubicBezTo>
                  <a:cubicBezTo>
                    <a:pt x="67" y="15"/>
                    <a:pt x="61" y="17"/>
                    <a:pt x="56" y="22"/>
                  </a:cubicBezTo>
                  <a:cubicBezTo>
                    <a:pt x="52" y="26"/>
                    <a:pt x="49" y="32"/>
                    <a:pt x="49" y="39"/>
                  </a:cubicBezTo>
                  <a:cubicBezTo>
                    <a:pt x="49" y="44"/>
                    <a:pt x="50" y="48"/>
                    <a:pt x="52" y="51"/>
                  </a:cubicBezTo>
                  <a:cubicBezTo>
                    <a:pt x="54" y="55"/>
                    <a:pt x="57" y="58"/>
                    <a:pt x="60" y="60"/>
                  </a:cubicBezTo>
                  <a:lnTo>
                    <a:pt x="59" y="73"/>
                  </a:lnTo>
                  <a:lnTo>
                    <a:pt x="0" y="62"/>
                  </a:lnTo>
                  <a:lnTo>
                    <a:pt x="0" y="5"/>
                  </a:lnTo>
                  <a:lnTo>
                    <a:pt x="13" y="5"/>
                  </a:lnTo>
                  <a:lnTo>
                    <a:pt x="13" y="51"/>
                  </a:lnTo>
                  <a:lnTo>
                    <a:pt x="44" y="57"/>
                  </a:lnTo>
                  <a:cubicBezTo>
                    <a:pt x="39" y="50"/>
                    <a:pt x="37" y="43"/>
                    <a:pt x="37" y="35"/>
                  </a:cubicBezTo>
                  <a:cubicBezTo>
                    <a:pt x="37" y="25"/>
                    <a:pt x="40" y="17"/>
                    <a:pt x="47" y="10"/>
                  </a:cubicBezTo>
                  <a:cubicBezTo>
                    <a:pt x="54" y="3"/>
                    <a:pt x="63" y="0"/>
                    <a:pt x="74" y="0"/>
                  </a:cubicBezTo>
                  <a:cubicBezTo>
                    <a:pt x="84" y="0"/>
                    <a:pt x="93" y="3"/>
                    <a:pt x="101" y="9"/>
                  </a:cubicBezTo>
                  <a:cubicBezTo>
                    <a:pt x="110" y="16"/>
                    <a:pt x="115" y="26"/>
                    <a:pt x="115" y="39"/>
                  </a:cubicBezTo>
                  <a:cubicBezTo>
                    <a:pt x="115" y="49"/>
                    <a:pt x="112" y="58"/>
                    <a:pt x="106" y="64"/>
                  </a:cubicBezTo>
                  <a:cubicBezTo>
                    <a:pt x="100" y="71"/>
                    <a:pt x="92" y="75"/>
                    <a:pt x="83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4A7A1A6-B76C-DE4F-AB0D-F888079E2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540"/>
              <a:ext cx="73" cy="27"/>
            </a:xfrm>
            <a:custGeom>
              <a:avLst/>
              <a:gdLst>
                <a:gd name="T0" fmla="*/ 18 w 115"/>
                <a:gd name="T1" fmla="*/ 0 h 42"/>
                <a:gd name="T2" fmla="*/ 18 w 115"/>
                <a:gd name="T3" fmla="*/ 0 h 42"/>
                <a:gd name="T4" fmla="*/ 18 w 115"/>
                <a:gd name="T5" fmla="*/ 3 h 42"/>
                <a:gd name="T6" fmla="*/ 4 w 115"/>
                <a:gd name="T7" fmla="*/ 3 h 42"/>
                <a:gd name="T8" fmla="*/ 6 w 115"/>
                <a:gd name="T9" fmla="*/ 5 h 42"/>
                <a:gd name="T10" fmla="*/ 7 w 115"/>
                <a:gd name="T11" fmla="*/ 7 h 42"/>
                <a:gd name="T12" fmla="*/ 4 w 115"/>
                <a:gd name="T13" fmla="*/ 7 h 42"/>
                <a:gd name="T14" fmla="*/ 3 w 115"/>
                <a:gd name="T15" fmla="*/ 4 h 42"/>
                <a:gd name="T16" fmla="*/ 0 w 115"/>
                <a:gd name="T17" fmla="*/ 2 h 42"/>
                <a:gd name="T18" fmla="*/ 0 w 115"/>
                <a:gd name="T19" fmla="*/ 0 h 42"/>
                <a:gd name="T20" fmla="*/ 18 w 11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2">
                  <a:moveTo>
                    <a:pt x="115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25" y="14"/>
                  </a:lnTo>
                  <a:cubicBezTo>
                    <a:pt x="28" y="18"/>
                    <a:pt x="32" y="22"/>
                    <a:pt x="35" y="28"/>
                  </a:cubicBezTo>
                  <a:cubicBezTo>
                    <a:pt x="38" y="33"/>
                    <a:pt x="40" y="38"/>
                    <a:pt x="42" y="42"/>
                  </a:cubicBezTo>
                  <a:lnTo>
                    <a:pt x="28" y="42"/>
                  </a:lnTo>
                  <a:cubicBezTo>
                    <a:pt x="25" y="35"/>
                    <a:pt x="20" y="28"/>
                    <a:pt x="15" y="22"/>
                  </a:cubicBezTo>
                  <a:cubicBezTo>
                    <a:pt x="10" y="16"/>
                    <a:pt x="5" y="12"/>
                    <a:pt x="0" y="9"/>
                  </a:cubicBezTo>
                  <a:lnTo>
                    <a:pt x="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C4D79B5-BA22-FB43-8DBD-E7B453CBD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502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15CD93-BB76-624F-A422-BC4A9B580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441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0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7"/>
                    <a:pt x="77" y="14"/>
                    <a:pt x="58" y="14"/>
                  </a:cubicBezTo>
                  <a:cubicBezTo>
                    <a:pt x="39" y="14"/>
                    <a:pt x="27" y="17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0CF6CCC-A610-1B44-BBDA-C9F18BFD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424"/>
              <a:ext cx="2617" cy="2249"/>
            </a:xfrm>
            <a:custGeom>
              <a:avLst/>
              <a:gdLst>
                <a:gd name="T0" fmla="*/ 0 w 4102"/>
                <a:gd name="T1" fmla="*/ 584 h 3526"/>
                <a:gd name="T2" fmla="*/ 0 w 4102"/>
                <a:gd name="T3" fmla="*/ 584 h 3526"/>
                <a:gd name="T4" fmla="*/ 679 w 4102"/>
                <a:gd name="T5" fmla="*/ 584 h 3526"/>
                <a:gd name="T6" fmla="*/ 679 w 4102"/>
                <a:gd name="T7" fmla="*/ 0 h 3526"/>
                <a:gd name="T8" fmla="*/ 0 w 4102"/>
                <a:gd name="T9" fmla="*/ 0 h 3526"/>
                <a:gd name="T10" fmla="*/ 0 w 4102"/>
                <a:gd name="T11" fmla="*/ 584 h 3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02" h="3526">
                  <a:moveTo>
                    <a:pt x="0" y="3526"/>
                  </a:moveTo>
                  <a:lnTo>
                    <a:pt x="0" y="3526"/>
                  </a:lnTo>
                  <a:lnTo>
                    <a:pt x="4102" y="3526"/>
                  </a:lnTo>
                  <a:lnTo>
                    <a:pt x="4102" y="0"/>
                  </a:lnTo>
                  <a:lnTo>
                    <a:pt x="0" y="0"/>
                  </a:lnTo>
                  <a:lnTo>
                    <a:pt x="0" y="352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39E67E2-76B1-9042-AB89-EFFDC56A6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" y="2548"/>
              <a:ext cx="2617" cy="0"/>
            </a:xfrm>
            <a:custGeom>
              <a:avLst/>
              <a:gdLst>
                <a:gd name="T0" fmla="*/ 0 w 4102"/>
                <a:gd name="T1" fmla="*/ 17 w 4102"/>
                <a:gd name="T2" fmla="*/ 26 w 4102"/>
                <a:gd name="T3" fmla="*/ 36 w 4102"/>
                <a:gd name="T4" fmla="*/ 53 w 4102"/>
                <a:gd name="T5" fmla="*/ 62 w 4102"/>
                <a:gd name="T6" fmla="*/ 71 w 4102"/>
                <a:gd name="T7" fmla="*/ 89 w 4102"/>
                <a:gd name="T8" fmla="*/ 97 w 4102"/>
                <a:gd name="T9" fmla="*/ 107 w 4102"/>
                <a:gd name="T10" fmla="*/ 124 w 4102"/>
                <a:gd name="T11" fmla="*/ 133 w 4102"/>
                <a:gd name="T12" fmla="*/ 142 w 4102"/>
                <a:gd name="T13" fmla="*/ 159 w 4102"/>
                <a:gd name="T14" fmla="*/ 168 w 4102"/>
                <a:gd name="T15" fmla="*/ 177 w 4102"/>
                <a:gd name="T16" fmla="*/ 195 w 4102"/>
                <a:gd name="T17" fmla="*/ 204 w 4102"/>
                <a:gd name="T18" fmla="*/ 212 w 4102"/>
                <a:gd name="T19" fmla="*/ 230 w 4102"/>
                <a:gd name="T20" fmla="*/ 239 w 4102"/>
                <a:gd name="T21" fmla="*/ 248 w 4102"/>
                <a:gd name="T22" fmla="*/ 265 w 4102"/>
                <a:gd name="T23" fmla="*/ 274 w 4102"/>
                <a:gd name="T24" fmla="*/ 283 w 4102"/>
                <a:gd name="T25" fmla="*/ 300 w 4102"/>
                <a:gd name="T26" fmla="*/ 309 w 4102"/>
                <a:gd name="T27" fmla="*/ 318 w 4102"/>
                <a:gd name="T28" fmla="*/ 336 w 4102"/>
                <a:gd name="T29" fmla="*/ 345 w 4102"/>
                <a:gd name="T30" fmla="*/ 353 w 4102"/>
                <a:gd name="T31" fmla="*/ 371 w 4102"/>
                <a:gd name="T32" fmla="*/ 380 w 4102"/>
                <a:gd name="T33" fmla="*/ 389 w 4102"/>
                <a:gd name="T34" fmla="*/ 406 w 4102"/>
                <a:gd name="T35" fmla="*/ 415 w 4102"/>
                <a:gd name="T36" fmla="*/ 424 w 4102"/>
                <a:gd name="T37" fmla="*/ 442 w 4102"/>
                <a:gd name="T38" fmla="*/ 451 w 4102"/>
                <a:gd name="T39" fmla="*/ 460 w 4102"/>
                <a:gd name="T40" fmla="*/ 477 w 4102"/>
                <a:gd name="T41" fmla="*/ 486 w 4102"/>
                <a:gd name="T42" fmla="*/ 495 w 4102"/>
                <a:gd name="T43" fmla="*/ 513 w 4102"/>
                <a:gd name="T44" fmla="*/ 522 w 4102"/>
                <a:gd name="T45" fmla="*/ 530 w 4102"/>
                <a:gd name="T46" fmla="*/ 548 w 4102"/>
                <a:gd name="T47" fmla="*/ 557 w 4102"/>
                <a:gd name="T48" fmla="*/ 566 w 4102"/>
                <a:gd name="T49" fmla="*/ 584 w 4102"/>
                <a:gd name="T50" fmla="*/ 592 w 4102"/>
                <a:gd name="T51" fmla="*/ 601 w 4102"/>
                <a:gd name="T52" fmla="*/ 619 w 4102"/>
                <a:gd name="T53" fmla="*/ 628 w 4102"/>
                <a:gd name="T54" fmla="*/ 637 w 4102"/>
                <a:gd name="T55" fmla="*/ 655 w 4102"/>
                <a:gd name="T56" fmla="*/ 663 w 4102"/>
                <a:gd name="T57" fmla="*/ 672 w 4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</a:gdLst>
              <a:ahLst/>
              <a:cxnLst>
                <a:cxn ang="T58">
                  <a:pos x="T0" y="0"/>
                </a:cxn>
                <a:cxn ang="T59">
                  <a:pos x="T1" y="0"/>
                </a:cxn>
                <a:cxn ang="T60">
                  <a:pos x="T2" y="0"/>
                </a:cxn>
                <a:cxn ang="T61">
                  <a:pos x="T3" y="0"/>
                </a:cxn>
                <a:cxn ang="T62">
                  <a:pos x="T4" y="0"/>
                </a:cxn>
                <a:cxn ang="T63">
                  <a:pos x="T5" y="0"/>
                </a:cxn>
                <a:cxn ang="T64">
                  <a:pos x="T6" y="0"/>
                </a:cxn>
                <a:cxn ang="T65">
                  <a:pos x="T7" y="0"/>
                </a:cxn>
                <a:cxn ang="T66">
                  <a:pos x="T8" y="0"/>
                </a:cxn>
                <a:cxn ang="T67">
                  <a:pos x="T9" y="0"/>
                </a:cxn>
                <a:cxn ang="T68">
                  <a:pos x="T10" y="0"/>
                </a:cxn>
                <a:cxn ang="T69">
                  <a:pos x="T11" y="0"/>
                </a:cxn>
                <a:cxn ang="T70">
                  <a:pos x="T12" y="0"/>
                </a:cxn>
                <a:cxn ang="T71">
                  <a:pos x="T13" y="0"/>
                </a:cxn>
                <a:cxn ang="T72">
                  <a:pos x="T14" y="0"/>
                </a:cxn>
                <a:cxn ang="T73">
                  <a:pos x="T15" y="0"/>
                </a:cxn>
                <a:cxn ang="T74">
                  <a:pos x="T16" y="0"/>
                </a:cxn>
                <a:cxn ang="T75">
                  <a:pos x="T17" y="0"/>
                </a:cxn>
                <a:cxn ang="T76">
                  <a:pos x="T18" y="0"/>
                </a:cxn>
                <a:cxn ang="T77">
                  <a:pos x="T19" y="0"/>
                </a:cxn>
                <a:cxn ang="T78">
                  <a:pos x="T20" y="0"/>
                </a:cxn>
                <a:cxn ang="T79">
                  <a:pos x="T21" y="0"/>
                </a:cxn>
                <a:cxn ang="T80">
                  <a:pos x="T22" y="0"/>
                </a:cxn>
                <a:cxn ang="T81">
                  <a:pos x="T23" y="0"/>
                </a:cxn>
                <a:cxn ang="T82">
                  <a:pos x="T24" y="0"/>
                </a:cxn>
                <a:cxn ang="T83">
                  <a:pos x="T25" y="0"/>
                </a:cxn>
                <a:cxn ang="T84">
                  <a:pos x="T26" y="0"/>
                </a:cxn>
                <a:cxn ang="T85">
                  <a:pos x="T27" y="0"/>
                </a:cxn>
                <a:cxn ang="T86">
                  <a:pos x="T28" y="0"/>
                </a:cxn>
                <a:cxn ang="T87">
                  <a:pos x="T29" y="0"/>
                </a:cxn>
                <a:cxn ang="T88">
                  <a:pos x="T30" y="0"/>
                </a:cxn>
                <a:cxn ang="T89">
                  <a:pos x="T31" y="0"/>
                </a:cxn>
                <a:cxn ang="T90">
                  <a:pos x="T32" y="0"/>
                </a:cxn>
                <a:cxn ang="T91">
                  <a:pos x="T33" y="0"/>
                </a:cxn>
                <a:cxn ang="T92">
                  <a:pos x="T34" y="0"/>
                </a:cxn>
                <a:cxn ang="T93">
                  <a:pos x="T35" y="0"/>
                </a:cxn>
                <a:cxn ang="T94">
                  <a:pos x="T36" y="0"/>
                </a:cxn>
                <a:cxn ang="T95">
                  <a:pos x="T37" y="0"/>
                </a:cxn>
                <a:cxn ang="T96">
                  <a:pos x="T38" y="0"/>
                </a:cxn>
                <a:cxn ang="T97">
                  <a:pos x="T39" y="0"/>
                </a:cxn>
                <a:cxn ang="T98">
                  <a:pos x="T40" y="0"/>
                </a:cxn>
                <a:cxn ang="T99">
                  <a:pos x="T41" y="0"/>
                </a:cxn>
                <a:cxn ang="T100">
                  <a:pos x="T42" y="0"/>
                </a:cxn>
                <a:cxn ang="T101">
                  <a:pos x="T43" y="0"/>
                </a:cxn>
                <a:cxn ang="T102">
                  <a:pos x="T44" y="0"/>
                </a:cxn>
                <a:cxn ang="T103">
                  <a:pos x="T45" y="0"/>
                </a:cxn>
                <a:cxn ang="T104">
                  <a:pos x="T46" y="0"/>
                </a:cxn>
                <a:cxn ang="T105">
                  <a:pos x="T47" y="0"/>
                </a:cxn>
                <a:cxn ang="T106">
                  <a:pos x="T48" y="0"/>
                </a:cxn>
                <a:cxn ang="T107">
                  <a:pos x="T49" y="0"/>
                </a:cxn>
                <a:cxn ang="T108">
                  <a:pos x="T50" y="0"/>
                </a:cxn>
                <a:cxn ang="T109">
                  <a:pos x="T51" y="0"/>
                </a:cxn>
                <a:cxn ang="T110">
                  <a:pos x="T52" y="0"/>
                </a:cxn>
                <a:cxn ang="T111">
                  <a:pos x="T53" y="0"/>
                </a:cxn>
                <a:cxn ang="T112">
                  <a:pos x="T54" y="0"/>
                </a:cxn>
                <a:cxn ang="T113">
                  <a:pos x="T55" y="0"/>
                </a:cxn>
                <a:cxn ang="T114">
                  <a:pos x="T56" y="0"/>
                </a:cxn>
                <a:cxn ang="T115">
                  <a:pos x="T57" y="0"/>
                </a:cxn>
              </a:cxnLst>
              <a:rect l="0" t="0" r="r" b="b"/>
              <a:pathLst>
                <a:path w="4102">
                  <a:moveTo>
                    <a:pt x="0" y="0"/>
                  </a:moveTo>
                  <a:lnTo>
                    <a:pt x="0" y="0"/>
                  </a:lnTo>
                  <a:lnTo>
                    <a:pt x="5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6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6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7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81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87" y="0"/>
                  </a:lnTo>
                  <a:moveTo>
                    <a:pt x="641" y="0"/>
                  </a:moveTo>
                  <a:lnTo>
                    <a:pt x="641" y="0"/>
                  </a:lnTo>
                  <a:lnTo>
                    <a:pt x="69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801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908" y="0"/>
                  </a:lnTo>
                  <a:moveTo>
                    <a:pt x="961" y="0"/>
                  </a:moveTo>
                  <a:lnTo>
                    <a:pt x="961" y="0"/>
                  </a:lnTo>
                  <a:lnTo>
                    <a:pt x="1014" y="0"/>
                  </a:lnTo>
                  <a:moveTo>
                    <a:pt x="1068" y="0"/>
                  </a:moveTo>
                  <a:lnTo>
                    <a:pt x="1068" y="0"/>
                  </a:lnTo>
                  <a:lnTo>
                    <a:pt x="1121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228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335" y="0"/>
                  </a:lnTo>
                  <a:moveTo>
                    <a:pt x="1388" y="0"/>
                  </a:moveTo>
                  <a:lnTo>
                    <a:pt x="1388" y="0"/>
                  </a:lnTo>
                  <a:lnTo>
                    <a:pt x="1441" y="0"/>
                  </a:lnTo>
                  <a:moveTo>
                    <a:pt x="1495" y="0"/>
                  </a:moveTo>
                  <a:lnTo>
                    <a:pt x="1495" y="0"/>
                  </a:lnTo>
                  <a:lnTo>
                    <a:pt x="1548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55" y="0"/>
                  </a:lnTo>
                  <a:moveTo>
                    <a:pt x="1708" y="0"/>
                  </a:moveTo>
                  <a:lnTo>
                    <a:pt x="1708" y="0"/>
                  </a:lnTo>
                  <a:lnTo>
                    <a:pt x="1761" y="0"/>
                  </a:lnTo>
                  <a:moveTo>
                    <a:pt x="1815" y="0"/>
                  </a:moveTo>
                  <a:lnTo>
                    <a:pt x="1815" y="0"/>
                  </a:lnTo>
                  <a:lnTo>
                    <a:pt x="1868" y="0"/>
                  </a:lnTo>
                  <a:moveTo>
                    <a:pt x="1922" y="0"/>
                  </a:moveTo>
                  <a:lnTo>
                    <a:pt x="1922" y="0"/>
                  </a:lnTo>
                  <a:lnTo>
                    <a:pt x="1975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82" y="0"/>
                  </a:lnTo>
                  <a:moveTo>
                    <a:pt x="2135" y="0"/>
                  </a:moveTo>
                  <a:lnTo>
                    <a:pt x="2135" y="0"/>
                  </a:lnTo>
                  <a:lnTo>
                    <a:pt x="2188" y="0"/>
                  </a:lnTo>
                  <a:moveTo>
                    <a:pt x="2242" y="0"/>
                  </a:moveTo>
                  <a:lnTo>
                    <a:pt x="2242" y="0"/>
                  </a:lnTo>
                  <a:lnTo>
                    <a:pt x="2295" y="0"/>
                  </a:lnTo>
                  <a:moveTo>
                    <a:pt x="2349" y="0"/>
                  </a:moveTo>
                  <a:lnTo>
                    <a:pt x="2349" y="0"/>
                  </a:lnTo>
                  <a:lnTo>
                    <a:pt x="2402" y="0"/>
                  </a:lnTo>
                  <a:moveTo>
                    <a:pt x="2455" y="0"/>
                  </a:moveTo>
                  <a:lnTo>
                    <a:pt x="2455" y="0"/>
                  </a:lnTo>
                  <a:lnTo>
                    <a:pt x="2509" y="0"/>
                  </a:lnTo>
                  <a:moveTo>
                    <a:pt x="2562" y="0"/>
                  </a:moveTo>
                  <a:lnTo>
                    <a:pt x="2562" y="0"/>
                  </a:lnTo>
                  <a:lnTo>
                    <a:pt x="2615" y="0"/>
                  </a:lnTo>
                  <a:moveTo>
                    <a:pt x="2669" y="0"/>
                  </a:moveTo>
                  <a:lnTo>
                    <a:pt x="2669" y="0"/>
                  </a:lnTo>
                  <a:lnTo>
                    <a:pt x="2722" y="0"/>
                  </a:lnTo>
                  <a:moveTo>
                    <a:pt x="2776" y="0"/>
                  </a:moveTo>
                  <a:lnTo>
                    <a:pt x="2776" y="0"/>
                  </a:lnTo>
                  <a:lnTo>
                    <a:pt x="2829" y="0"/>
                  </a:lnTo>
                  <a:moveTo>
                    <a:pt x="2882" y="0"/>
                  </a:moveTo>
                  <a:lnTo>
                    <a:pt x="2882" y="0"/>
                  </a:lnTo>
                  <a:lnTo>
                    <a:pt x="2936" y="0"/>
                  </a:lnTo>
                  <a:moveTo>
                    <a:pt x="2989" y="0"/>
                  </a:moveTo>
                  <a:lnTo>
                    <a:pt x="2989" y="0"/>
                  </a:lnTo>
                  <a:lnTo>
                    <a:pt x="3042" y="0"/>
                  </a:lnTo>
                  <a:moveTo>
                    <a:pt x="3096" y="0"/>
                  </a:moveTo>
                  <a:lnTo>
                    <a:pt x="3096" y="0"/>
                  </a:lnTo>
                  <a:lnTo>
                    <a:pt x="3149" y="0"/>
                  </a:lnTo>
                  <a:moveTo>
                    <a:pt x="3203" y="0"/>
                  </a:moveTo>
                  <a:lnTo>
                    <a:pt x="3203" y="0"/>
                  </a:lnTo>
                  <a:lnTo>
                    <a:pt x="3256" y="0"/>
                  </a:lnTo>
                  <a:moveTo>
                    <a:pt x="3309" y="0"/>
                  </a:moveTo>
                  <a:lnTo>
                    <a:pt x="3309" y="0"/>
                  </a:lnTo>
                  <a:lnTo>
                    <a:pt x="3363" y="0"/>
                  </a:lnTo>
                  <a:moveTo>
                    <a:pt x="3416" y="0"/>
                  </a:moveTo>
                  <a:lnTo>
                    <a:pt x="3416" y="0"/>
                  </a:lnTo>
                  <a:lnTo>
                    <a:pt x="3469" y="0"/>
                  </a:lnTo>
                  <a:moveTo>
                    <a:pt x="3523" y="0"/>
                  </a:moveTo>
                  <a:lnTo>
                    <a:pt x="3523" y="0"/>
                  </a:lnTo>
                  <a:lnTo>
                    <a:pt x="3576" y="0"/>
                  </a:lnTo>
                  <a:moveTo>
                    <a:pt x="3629" y="0"/>
                  </a:moveTo>
                  <a:lnTo>
                    <a:pt x="3629" y="0"/>
                  </a:lnTo>
                  <a:lnTo>
                    <a:pt x="3683" y="0"/>
                  </a:lnTo>
                  <a:moveTo>
                    <a:pt x="3736" y="0"/>
                  </a:moveTo>
                  <a:lnTo>
                    <a:pt x="3736" y="0"/>
                  </a:lnTo>
                  <a:lnTo>
                    <a:pt x="3790" y="0"/>
                  </a:lnTo>
                  <a:moveTo>
                    <a:pt x="3843" y="0"/>
                  </a:moveTo>
                  <a:lnTo>
                    <a:pt x="3843" y="0"/>
                  </a:lnTo>
                  <a:lnTo>
                    <a:pt x="3896" y="0"/>
                  </a:lnTo>
                  <a:moveTo>
                    <a:pt x="3950" y="0"/>
                  </a:moveTo>
                  <a:lnTo>
                    <a:pt x="3950" y="0"/>
                  </a:lnTo>
                  <a:lnTo>
                    <a:pt x="4003" y="0"/>
                  </a:lnTo>
                  <a:moveTo>
                    <a:pt x="4056" y="0"/>
                  </a:moveTo>
                  <a:lnTo>
                    <a:pt x="4056" y="0"/>
                  </a:lnTo>
                  <a:lnTo>
                    <a:pt x="410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4" name="Ovaal 53">
            <a:extLst>
              <a:ext uri="{FF2B5EF4-FFF2-40B4-BE49-F238E27FC236}">
                <a16:creationId xmlns:a16="http://schemas.microsoft.com/office/drawing/2014/main" id="{60201AD4-AF3E-D442-8AF7-82F9E5DB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561" y="4402900"/>
            <a:ext cx="136525" cy="1349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D42B1A8F-42D5-7543-8B3E-4E96FC6F190F}"/>
                  </a:ext>
                </a:extLst>
              </p:cNvPr>
              <p:cNvSpPr txBox="1"/>
              <p:nvPr/>
            </p:nvSpPr>
            <p:spPr>
              <a:xfrm>
                <a:off x="6308731" y="4217085"/>
                <a:ext cx="615656" cy="45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nl-BE" b="1" dirty="0">
                  <a:solidFill>
                    <a:schemeClr val="tx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D42B1A8F-42D5-7543-8B3E-4E96FC6F1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731" y="4217085"/>
                <a:ext cx="615656" cy="450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hthoek 58">
            <a:extLst>
              <a:ext uri="{FF2B5EF4-FFF2-40B4-BE49-F238E27FC236}">
                <a16:creationId xmlns:a16="http://schemas.microsoft.com/office/drawing/2014/main" id="{BD363719-4D16-3E4B-A223-FD404FD4A1A6}"/>
              </a:ext>
            </a:extLst>
          </p:cNvPr>
          <p:cNvSpPr/>
          <p:nvPr/>
        </p:nvSpPr>
        <p:spPr>
          <a:xfrm>
            <a:off x="539945" y="3748150"/>
            <a:ext cx="456490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nl-BE" sz="2000" b="1" dirty="0">
                <a:latin typeface="+mn-lt"/>
              </a:rPr>
              <a:t>Als we geen andere info hebben...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b="1" dirty="0">
                <a:solidFill>
                  <a:schemeClr val="accent6"/>
                </a:solidFill>
                <a:latin typeface="+mn-lt"/>
              </a:rPr>
              <a:t>Als we weten dat motivatie ertoe doet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nl-BE" sz="2000" b="1" dirty="0">
                <a:solidFill>
                  <a:srgbClr val="FF0000"/>
                </a:solidFill>
                <a:latin typeface="+mn-lt"/>
              </a:rPr>
              <a:t>Feitelijke score…</a:t>
            </a:r>
            <a:endParaRPr lang="nl-BE" sz="2000" b="1" dirty="0">
              <a:solidFill>
                <a:schemeClr val="accent3"/>
              </a:solidFill>
              <a:latin typeface="+mn-lt"/>
            </a:endParaRPr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E9542954-3A94-364C-A3C6-710B87160B4C}"/>
              </a:ext>
            </a:extLst>
          </p:cNvPr>
          <p:cNvCxnSpPr>
            <a:cxnSpLocks/>
          </p:cNvCxnSpPr>
          <p:nvPr/>
        </p:nvCxnSpPr>
        <p:spPr>
          <a:xfrm flipV="1">
            <a:off x="6277704" y="2970237"/>
            <a:ext cx="3523594" cy="301906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EC406F8-61A7-D542-9D86-15EBB50D1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48</a:t>
            </a:fld>
            <a:endParaRPr lang="nl-BE" dirty="0"/>
          </a:p>
        </p:txBody>
      </p:sp>
      <p:sp>
        <p:nvSpPr>
          <p:cNvPr id="64" name="Ovaal 63">
            <a:extLst>
              <a:ext uri="{FF2B5EF4-FFF2-40B4-BE49-F238E27FC236}">
                <a16:creationId xmlns:a16="http://schemas.microsoft.com/office/drawing/2014/main" id="{CEE5AC7D-B4E6-6F4F-818B-B7C8C58F28D3}"/>
              </a:ext>
            </a:extLst>
          </p:cNvPr>
          <p:cNvSpPr/>
          <p:nvPr/>
        </p:nvSpPr>
        <p:spPr bwMode="auto">
          <a:xfrm>
            <a:off x="8854243" y="3658554"/>
            <a:ext cx="136525" cy="134937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BE">
              <a:latin typeface="Times New Roman" pitchFamily="-111" charset="0"/>
            </a:endParaRPr>
          </a:p>
        </p:txBody>
      </p:sp>
      <p:cxnSp>
        <p:nvCxnSpPr>
          <p:cNvPr id="66" name="Rechte verbindingslijn met pijl 65">
            <a:extLst>
              <a:ext uri="{FF2B5EF4-FFF2-40B4-BE49-F238E27FC236}">
                <a16:creationId xmlns:a16="http://schemas.microsoft.com/office/drawing/2014/main" id="{25140C97-2308-3647-8445-74058A55F5C6}"/>
              </a:ext>
            </a:extLst>
          </p:cNvPr>
          <p:cNvCxnSpPr>
            <a:cxnSpLocks noChangeShapeType="1"/>
            <a:endCxn id="54" idx="0"/>
          </p:cNvCxnSpPr>
          <p:nvPr/>
        </p:nvCxnSpPr>
        <p:spPr bwMode="auto">
          <a:xfrm>
            <a:off x="8928849" y="3794604"/>
            <a:ext cx="3975" cy="608296"/>
          </a:xfrm>
          <a:prstGeom prst="straightConnector1">
            <a:avLst/>
          </a:prstGeom>
          <a:noFill/>
          <a:ln w="22225" algn="ctr">
            <a:solidFill>
              <a:schemeClr val="accent6">
                <a:lumMod val="40000"/>
                <a:lumOff val="60000"/>
              </a:schemeClr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2936936-B436-5E49-8A6F-EAF23D3ED0B4}"/>
                  </a:ext>
                </a:extLst>
              </p:cNvPr>
              <p:cNvSpPr txBox="1"/>
              <p:nvPr/>
            </p:nvSpPr>
            <p:spPr>
              <a:xfrm>
                <a:off x="8903844" y="3594301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nl-BE" i="1" dirty="0">
                  <a:solidFill>
                    <a:schemeClr val="bg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2936936-B436-5E49-8A6F-EAF23D3ED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844" y="3594301"/>
                <a:ext cx="408965" cy="496945"/>
              </a:xfrm>
              <a:prstGeom prst="rect">
                <a:avLst/>
              </a:prstGeom>
              <a:blipFill>
                <a:blip r:embed="rId4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AE8799BE-43AF-AF40-8100-05C82F31ACB8}"/>
                  </a:ext>
                </a:extLst>
              </p:cNvPr>
              <p:cNvSpPr txBox="1"/>
              <p:nvPr/>
            </p:nvSpPr>
            <p:spPr>
              <a:xfrm>
                <a:off x="9031384" y="3934586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sz="160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nl-BE" sz="1600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nl-BE" sz="16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16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nl-BE" sz="16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AE8799BE-43AF-AF40-8100-05C82F31A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384" y="3934586"/>
                <a:ext cx="408965" cy="496945"/>
              </a:xfrm>
              <a:prstGeom prst="rect">
                <a:avLst/>
              </a:prstGeom>
              <a:blipFill>
                <a:blip r:embed="rId5"/>
                <a:stretch>
                  <a:fillRect l="-18182" t="-7500" r="-6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al 64">
            <a:extLst>
              <a:ext uri="{FF2B5EF4-FFF2-40B4-BE49-F238E27FC236}">
                <a16:creationId xmlns:a16="http://schemas.microsoft.com/office/drawing/2014/main" id="{A81935F9-CF4F-DF4B-B087-595289C50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724" y="3093406"/>
            <a:ext cx="136525" cy="1349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7" name="Rechte verbindingslijn met pijl 66">
            <a:extLst>
              <a:ext uri="{FF2B5EF4-FFF2-40B4-BE49-F238E27FC236}">
                <a16:creationId xmlns:a16="http://schemas.microsoft.com/office/drawing/2014/main" id="{27EFDB0B-1991-2E4D-A2B3-9EC2F1E430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30443" y="3236281"/>
            <a:ext cx="0" cy="422275"/>
          </a:xfrm>
          <a:prstGeom prst="straightConnector1">
            <a:avLst/>
          </a:prstGeom>
          <a:noFill/>
          <a:ln w="22225" algn="ctr">
            <a:solidFill>
              <a:schemeClr val="accent2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3B1A2A4F-8FCE-A440-B06F-F831DAF1BF19}"/>
                  </a:ext>
                </a:extLst>
              </p:cNvPr>
              <p:cNvSpPr txBox="1"/>
              <p:nvPr/>
            </p:nvSpPr>
            <p:spPr>
              <a:xfrm>
                <a:off x="8742504" y="2798497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nl-BE" i="1" dirty="0">
                  <a:solidFill>
                    <a:schemeClr val="bg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3B1A2A4F-8FCE-A440-B06F-F831DAF1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504" y="2798497"/>
                <a:ext cx="408965" cy="4969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A1B6864-246B-8443-A7E8-A922C5DB3C3E}"/>
                  </a:ext>
                </a:extLst>
              </p:cNvPr>
              <p:cNvSpPr txBox="1"/>
              <p:nvPr/>
            </p:nvSpPr>
            <p:spPr>
              <a:xfrm>
                <a:off x="8183017" y="3276265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nl-BE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nl-BE" sz="2000" dirty="0">
                  <a:solidFill>
                    <a:srgbClr val="FF0000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A1B6864-246B-8443-A7E8-A922C5DB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017" y="3276265"/>
                <a:ext cx="408965" cy="496945"/>
              </a:xfrm>
              <a:prstGeom prst="rect">
                <a:avLst/>
              </a:prstGeom>
              <a:blipFill>
                <a:blip r:embed="rId7"/>
                <a:stretch>
                  <a:fillRect l="-21212" t="-9756" r="-7878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kstvak 73">
            <a:extLst>
              <a:ext uri="{FF2B5EF4-FFF2-40B4-BE49-F238E27FC236}">
                <a16:creationId xmlns:a16="http://schemas.microsoft.com/office/drawing/2014/main" id="{657A98E8-DBC8-DA4A-BAE9-CA53D21A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163" y="2444771"/>
            <a:ext cx="1000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6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basis SSE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A03D8772-54AE-6F47-AFEA-7635BBEB0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07" y="2650869"/>
            <a:ext cx="20003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400" i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Sum of Squares of Errors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466BDA38-9353-3947-9A85-64AF70B3F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583" y="3917294"/>
            <a:ext cx="1011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6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basis RSS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C24BFDA0-B742-9147-937A-561C764A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799" y="4131681"/>
            <a:ext cx="2214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400" i="1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Regression Sum of Squares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48D690AE-F60A-403D-DBD8-295508F18004}"/>
              </a:ext>
            </a:extLst>
          </p:cNvPr>
          <p:cNvSpPr txBox="1"/>
          <p:nvPr/>
        </p:nvSpPr>
        <p:spPr>
          <a:xfrm>
            <a:off x="7325991" y="6380488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6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Autonome motivatie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4858DE09-0925-867B-5231-709EA9461047}"/>
              </a:ext>
            </a:extLst>
          </p:cNvPr>
          <p:cNvSpPr txBox="1"/>
          <p:nvPr/>
        </p:nvSpPr>
        <p:spPr>
          <a:xfrm rot="16200000">
            <a:off x="4629881" y="4320342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6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Resultaat Statistiek B</a:t>
            </a:r>
          </a:p>
        </p:txBody>
      </p:sp>
    </p:spTree>
    <p:extLst>
      <p:ext uri="{BB962C8B-B14F-4D97-AF65-F5344CB8AC3E}">
        <p14:creationId xmlns:p14="http://schemas.microsoft.com/office/powerpoint/2010/main" val="795870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86AF7-2311-3A49-84CF-C521268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goed is het model?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156021-CE2C-794F-8DBA-37752D4A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Methode 2</a:t>
            </a:r>
          </a:p>
          <a:p>
            <a:pPr marL="0" indent="0">
              <a:buNone/>
            </a:pP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Stel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dat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er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een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student later de les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statistiek</a:t>
            </a:r>
            <a:r>
              <a:rPr lang="en-GB" altLang="nl-BE" sz="2000" b="0" i="1" dirty="0">
                <a:solidFill>
                  <a:srgbClr val="003D62"/>
                </a:solidFill>
                <a:latin typeface="+mn-lt"/>
              </a:rPr>
              <a:t> </a:t>
            </a:r>
            <a:r>
              <a:rPr lang="en-GB" altLang="nl-BE" sz="2000" b="0" i="1" dirty="0" err="1">
                <a:solidFill>
                  <a:srgbClr val="003D62"/>
                </a:solidFill>
                <a:latin typeface="+mn-lt"/>
              </a:rPr>
              <a:t>binnenkomt</a:t>
            </a:r>
            <a:r>
              <a:rPr lang="is-IS" altLang="nl-BE" sz="2000" b="0" i="1" dirty="0">
                <a:solidFill>
                  <a:srgbClr val="003D62"/>
                </a:solidFill>
                <a:latin typeface="+mn-lt"/>
              </a:rPr>
              <a:t>… Hoeveel behaalt deze student op zijn examen?</a:t>
            </a:r>
            <a:endParaRPr lang="nl-BE" sz="2000" b="0" i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EA76B-F85A-A846-9DBE-339EECE74C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63895" y="2947241"/>
            <a:ext cx="3837403" cy="3340989"/>
            <a:chOff x="2789" y="1424"/>
            <a:chExt cx="2837" cy="247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9D0B3E2-012E-E14F-89B5-E0EF4E245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73"/>
              <a:ext cx="2423" cy="0"/>
            </a:xfrm>
            <a:custGeom>
              <a:avLst/>
              <a:gdLst>
                <a:gd name="T0" fmla="*/ 0 w 3798"/>
                <a:gd name="T1" fmla="*/ 0 w 3798"/>
                <a:gd name="T2" fmla="*/ 629 w 379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798">
                  <a:moveTo>
                    <a:pt x="0" y="0"/>
                  </a:moveTo>
                  <a:lnTo>
                    <a:pt x="0" y="0"/>
                  </a:lnTo>
                  <a:lnTo>
                    <a:pt x="379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96A611-22BD-FD49-B127-A79E0EF74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127C87E-77C4-9F41-A81A-01E23343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3902716-A6B1-2142-890D-2CE148B2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63DBEBE-F6A0-394A-B2E3-7D6F76A53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7B878B-A6A0-534D-8614-45C84524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4B987B1-F3FA-C844-BEBC-F8C4FFABA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863"/>
              <a:ext cx="28" cy="8"/>
            </a:xfrm>
            <a:custGeom>
              <a:avLst/>
              <a:gdLst>
                <a:gd name="T0" fmla="*/ 0 w 44"/>
                <a:gd name="T1" fmla="*/ 2 h 14"/>
                <a:gd name="T2" fmla="*/ 0 w 44"/>
                <a:gd name="T3" fmla="*/ 2 h 14"/>
                <a:gd name="T4" fmla="*/ 0 w 44"/>
                <a:gd name="T5" fmla="*/ 0 h 14"/>
                <a:gd name="T6" fmla="*/ 7 w 44"/>
                <a:gd name="T7" fmla="*/ 0 h 14"/>
                <a:gd name="T8" fmla="*/ 7 w 44"/>
                <a:gd name="T9" fmla="*/ 2 h 14"/>
                <a:gd name="T10" fmla="*/ 0 w 44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5C05A4-C25E-0D49-89BE-6D1A4E24D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3820"/>
              <a:ext cx="27" cy="73"/>
            </a:xfrm>
            <a:custGeom>
              <a:avLst/>
              <a:gdLst>
                <a:gd name="T0" fmla="*/ 7 w 42"/>
                <a:gd name="T1" fmla="*/ 18 h 115"/>
                <a:gd name="T2" fmla="*/ 7 w 42"/>
                <a:gd name="T3" fmla="*/ 18 h 115"/>
                <a:gd name="T4" fmla="*/ 5 w 42"/>
                <a:gd name="T5" fmla="*/ 18 h 115"/>
                <a:gd name="T6" fmla="*/ 5 w 42"/>
                <a:gd name="T7" fmla="*/ 4 h 115"/>
                <a:gd name="T8" fmla="*/ 3 w 42"/>
                <a:gd name="T9" fmla="*/ 6 h 115"/>
                <a:gd name="T10" fmla="*/ 0 w 42"/>
                <a:gd name="T11" fmla="*/ 7 h 115"/>
                <a:gd name="T12" fmla="*/ 0 w 42"/>
                <a:gd name="T13" fmla="*/ 4 h 115"/>
                <a:gd name="T14" fmla="*/ 4 w 42"/>
                <a:gd name="T15" fmla="*/ 3 h 115"/>
                <a:gd name="T16" fmla="*/ 6 w 42"/>
                <a:gd name="T17" fmla="*/ 0 h 115"/>
                <a:gd name="T18" fmla="*/ 7 w 42"/>
                <a:gd name="T19" fmla="*/ 0 h 115"/>
                <a:gd name="T20" fmla="*/ 7 w 42"/>
                <a:gd name="T21" fmla="*/ 18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42" y="115"/>
                  </a:lnTo>
                  <a:lnTo>
                    <a:pt x="28" y="115"/>
                  </a:lnTo>
                  <a:lnTo>
                    <a:pt x="28" y="26"/>
                  </a:lnTo>
                  <a:cubicBezTo>
                    <a:pt x="25" y="29"/>
                    <a:pt x="20" y="32"/>
                    <a:pt x="15" y="36"/>
                  </a:cubicBezTo>
                  <a:cubicBezTo>
                    <a:pt x="9" y="39"/>
                    <a:pt x="4" y="41"/>
                    <a:pt x="0" y="43"/>
                  </a:cubicBezTo>
                  <a:lnTo>
                    <a:pt x="0" y="29"/>
                  </a:lnTo>
                  <a:cubicBezTo>
                    <a:pt x="8" y="26"/>
                    <a:pt x="15" y="21"/>
                    <a:pt x="21" y="16"/>
                  </a:cubicBezTo>
                  <a:cubicBezTo>
                    <a:pt x="26" y="11"/>
                    <a:pt x="31" y="5"/>
                    <a:pt x="33" y="0"/>
                  </a:cubicBezTo>
                  <a:lnTo>
                    <a:pt x="42" y="0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10CD9C8-6859-4D44-BED2-278F08F34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4FA3A6-7798-6A49-B514-8D392968A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4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8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3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4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3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87DE-5870-F745-A456-2E4772A7C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3863"/>
              <a:ext cx="28" cy="8"/>
            </a:xfrm>
            <a:custGeom>
              <a:avLst/>
              <a:gdLst>
                <a:gd name="T0" fmla="*/ 0 w 43"/>
                <a:gd name="T1" fmla="*/ 2 h 14"/>
                <a:gd name="T2" fmla="*/ 0 w 43"/>
                <a:gd name="T3" fmla="*/ 2 h 14"/>
                <a:gd name="T4" fmla="*/ 0 w 43"/>
                <a:gd name="T5" fmla="*/ 0 h 14"/>
                <a:gd name="T6" fmla="*/ 8 w 43"/>
                <a:gd name="T7" fmla="*/ 0 h 14"/>
                <a:gd name="T8" fmla="*/ 8 w 43"/>
                <a:gd name="T9" fmla="*/ 2 h 14"/>
                <a:gd name="T10" fmla="*/ 0 w 43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1F50AB5-099C-0243-BF28-2C8295F9D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2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4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8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4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2C2C456-0922-C145-938E-E3D835A83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1E60341-FD58-804B-A536-5DD729BD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821"/>
              <a:ext cx="49" cy="73"/>
            </a:xfrm>
            <a:custGeom>
              <a:avLst/>
              <a:gdLst>
                <a:gd name="T0" fmla="*/ 0 w 76"/>
                <a:gd name="T1" fmla="*/ 14 h 115"/>
                <a:gd name="T2" fmla="*/ 0 w 76"/>
                <a:gd name="T3" fmla="*/ 14 h 115"/>
                <a:gd name="T4" fmla="*/ 3 w 76"/>
                <a:gd name="T5" fmla="*/ 13 h 115"/>
                <a:gd name="T6" fmla="*/ 4 w 76"/>
                <a:gd name="T7" fmla="*/ 16 h 115"/>
                <a:gd name="T8" fmla="*/ 6 w 76"/>
                <a:gd name="T9" fmla="*/ 17 h 115"/>
                <a:gd name="T10" fmla="*/ 10 w 76"/>
                <a:gd name="T11" fmla="*/ 16 h 115"/>
                <a:gd name="T12" fmla="*/ 10 w 76"/>
                <a:gd name="T13" fmla="*/ 12 h 115"/>
                <a:gd name="T14" fmla="*/ 10 w 76"/>
                <a:gd name="T15" fmla="*/ 10 h 115"/>
                <a:gd name="T16" fmla="*/ 6 w 76"/>
                <a:gd name="T17" fmla="*/ 8 h 115"/>
                <a:gd name="T18" fmla="*/ 4 w 76"/>
                <a:gd name="T19" fmla="*/ 9 h 115"/>
                <a:gd name="T20" fmla="*/ 3 w 76"/>
                <a:gd name="T21" fmla="*/ 10 h 115"/>
                <a:gd name="T22" fmla="*/ 1 w 76"/>
                <a:gd name="T23" fmla="*/ 10 h 115"/>
                <a:gd name="T24" fmla="*/ 3 w 76"/>
                <a:gd name="T25" fmla="*/ 0 h 115"/>
                <a:gd name="T26" fmla="*/ 12 w 76"/>
                <a:gd name="T27" fmla="*/ 0 h 115"/>
                <a:gd name="T28" fmla="*/ 12 w 76"/>
                <a:gd name="T29" fmla="*/ 3 h 115"/>
                <a:gd name="T30" fmla="*/ 4 w 76"/>
                <a:gd name="T31" fmla="*/ 3 h 115"/>
                <a:gd name="T32" fmla="*/ 3 w 76"/>
                <a:gd name="T33" fmla="*/ 7 h 115"/>
                <a:gd name="T34" fmla="*/ 7 w 76"/>
                <a:gd name="T35" fmla="*/ 6 h 115"/>
                <a:gd name="T36" fmla="*/ 12 w 76"/>
                <a:gd name="T37" fmla="*/ 8 h 115"/>
                <a:gd name="T38" fmla="*/ 14 w 76"/>
                <a:gd name="T39" fmla="*/ 12 h 115"/>
                <a:gd name="T40" fmla="*/ 12 w 76"/>
                <a:gd name="T41" fmla="*/ 17 h 115"/>
                <a:gd name="T42" fmla="*/ 6 w 76"/>
                <a:gd name="T43" fmla="*/ 18 h 115"/>
                <a:gd name="T44" fmla="*/ 2 w 76"/>
                <a:gd name="T45" fmla="*/ 17 h 115"/>
                <a:gd name="T46" fmla="*/ 0 w 76"/>
                <a:gd name="T47" fmla="*/ 14 h 115"/>
                <a:gd name="T48" fmla="*/ 0 w 76"/>
                <a:gd name="T49" fmla="*/ 14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115">
                  <a:moveTo>
                    <a:pt x="0" y="83"/>
                  </a:moveTo>
                  <a:lnTo>
                    <a:pt x="0" y="83"/>
                  </a:lnTo>
                  <a:lnTo>
                    <a:pt x="15" y="82"/>
                  </a:lnTo>
                  <a:cubicBezTo>
                    <a:pt x="16" y="89"/>
                    <a:pt x="19" y="95"/>
                    <a:pt x="23" y="98"/>
                  </a:cubicBezTo>
                  <a:cubicBezTo>
                    <a:pt x="27" y="102"/>
                    <a:pt x="31" y="104"/>
                    <a:pt x="37" y="104"/>
                  </a:cubicBezTo>
                  <a:cubicBezTo>
                    <a:pt x="44" y="104"/>
                    <a:pt x="50" y="101"/>
                    <a:pt x="54" y="96"/>
                  </a:cubicBezTo>
                  <a:cubicBezTo>
                    <a:pt x="59" y="91"/>
                    <a:pt x="61" y="84"/>
                    <a:pt x="61" y="76"/>
                  </a:cubicBezTo>
                  <a:cubicBezTo>
                    <a:pt x="61" y="68"/>
                    <a:pt x="59" y="62"/>
                    <a:pt x="55" y="57"/>
                  </a:cubicBezTo>
                  <a:cubicBezTo>
                    <a:pt x="50" y="52"/>
                    <a:pt x="44" y="50"/>
                    <a:pt x="37" y="50"/>
                  </a:cubicBezTo>
                  <a:cubicBezTo>
                    <a:pt x="32" y="50"/>
                    <a:pt x="28" y="51"/>
                    <a:pt x="25" y="53"/>
                  </a:cubicBezTo>
                  <a:cubicBezTo>
                    <a:pt x="21" y="55"/>
                    <a:pt x="18" y="58"/>
                    <a:pt x="16" y="61"/>
                  </a:cubicBezTo>
                  <a:lnTo>
                    <a:pt x="3" y="59"/>
                  </a:lnTo>
                  <a:lnTo>
                    <a:pt x="14" y="0"/>
                  </a:lnTo>
                  <a:lnTo>
                    <a:pt x="71" y="0"/>
                  </a:lnTo>
                  <a:lnTo>
                    <a:pt x="71" y="14"/>
                  </a:lnTo>
                  <a:lnTo>
                    <a:pt x="25" y="14"/>
                  </a:lnTo>
                  <a:lnTo>
                    <a:pt x="19" y="45"/>
                  </a:lnTo>
                  <a:cubicBezTo>
                    <a:pt x="26" y="40"/>
                    <a:pt x="33" y="38"/>
                    <a:pt x="41" y="38"/>
                  </a:cubicBezTo>
                  <a:cubicBezTo>
                    <a:pt x="51" y="38"/>
                    <a:pt x="59" y="41"/>
                    <a:pt x="66" y="48"/>
                  </a:cubicBezTo>
                  <a:cubicBezTo>
                    <a:pt x="73" y="55"/>
                    <a:pt x="76" y="64"/>
                    <a:pt x="76" y="75"/>
                  </a:cubicBezTo>
                  <a:cubicBezTo>
                    <a:pt x="76" y="85"/>
                    <a:pt x="73" y="94"/>
                    <a:pt x="67" y="102"/>
                  </a:cubicBezTo>
                  <a:cubicBezTo>
                    <a:pt x="60" y="111"/>
                    <a:pt x="50" y="115"/>
                    <a:pt x="37" y="115"/>
                  </a:cubicBezTo>
                  <a:cubicBezTo>
                    <a:pt x="27" y="115"/>
                    <a:pt x="18" y="113"/>
                    <a:pt x="12" y="107"/>
                  </a:cubicBezTo>
                  <a:cubicBezTo>
                    <a:pt x="5" y="101"/>
                    <a:pt x="1" y="9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EFD0B9A-C478-2844-AE52-9594DBC1C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3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7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3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3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3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CC1052-C12A-C84F-AFA5-047EB2E9D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FFF5EC0-1EA1-B840-A65F-056C87D49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6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3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6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49" y="103"/>
                    <a:pt x="54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4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69026DA-A1E8-9741-83D2-CF676B525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6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4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7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49" y="103"/>
                    <a:pt x="54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4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C3A451A-6E36-384D-A5AF-C9D22C86B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F85C4EE-2D21-C748-8F00-B55DF64B0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" y="3821"/>
              <a:ext cx="48" cy="73"/>
            </a:xfrm>
            <a:custGeom>
              <a:avLst/>
              <a:gdLst>
                <a:gd name="T0" fmla="*/ 0 w 76"/>
                <a:gd name="T1" fmla="*/ 14 h 115"/>
                <a:gd name="T2" fmla="*/ 0 w 76"/>
                <a:gd name="T3" fmla="*/ 14 h 115"/>
                <a:gd name="T4" fmla="*/ 3 w 76"/>
                <a:gd name="T5" fmla="*/ 13 h 115"/>
                <a:gd name="T6" fmla="*/ 4 w 76"/>
                <a:gd name="T7" fmla="*/ 16 h 115"/>
                <a:gd name="T8" fmla="*/ 6 w 76"/>
                <a:gd name="T9" fmla="*/ 17 h 115"/>
                <a:gd name="T10" fmla="*/ 8 w 76"/>
                <a:gd name="T11" fmla="*/ 16 h 115"/>
                <a:gd name="T12" fmla="*/ 10 w 76"/>
                <a:gd name="T13" fmla="*/ 12 h 115"/>
                <a:gd name="T14" fmla="*/ 8 w 76"/>
                <a:gd name="T15" fmla="*/ 10 h 115"/>
                <a:gd name="T16" fmla="*/ 6 w 76"/>
                <a:gd name="T17" fmla="*/ 8 h 115"/>
                <a:gd name="T18" fmla="*/ 4 w 76"/>
                <a:gd name="T19" fmla="*/ 9 h 115"/>
                <a:gd name="T20" fmla="*/ 3 w 76"/>
                <a:gd name="T21" fmla="*/ 10 h 115"/>
                <a:gd name="T22" fmla="*/ 1 w 76"/>
                <a:gd name="T23" fmla="*/ 10 h 115"/>
                <a:gd name="T24" fmla="*/ 2 w 76"/>
                <a:gd name="T25" fmla="*/ 0 h 115"/>
                <a:gd name="T26" fmla="*/ 11 w 76"/>
                <a:gd name="T27" fmla="*/ 0 h 115"/>
                <a:gd name="T28" fmla="*/ 11 w 76"/>
                <a:gd name="T29" fmla="*/ 3 h 115"/>
                <a:gd name="T30" fmla="*/ 4 w 76"/>
                <a:gd name="T31" fmla="*/ 3 h 115"/>
                <a:gd name="T32" fmla="*/ 3 w 76"/>
                <a:gd name="T33" fmla="*/ 7 h 115"/>
                <a:gd name="T34" fmla="*/ 6 w 76"/>
                <a:gd name="T35" fmla="*/ 6 h 115"/>
                <a:gd name="T36" fmla="*/ 10 w 76"/>
                <a:gd name="T37" fmla="*/ 8 h 115"/>
                <a:gd name="T38" fmla="*/ 12 w 76"/>
                <a:gd name="T39" fmla="*/ 12 h 115"/>
                <a:gd name="T40" fmla="*/ 11 w 76"/>
                <a:gd name="T41" fmla="*/ 17 h 115"/>
                <a:gd name="T42" fmla="*/ 6 w 76"/>
                <a:gd name="T43" fmla="*/ 18 h 115"/>
                <a:gd name="T44" fmla="*/ 2 w 76"/>
                <a:gd name="T45" fmla="*/ 17 h 115"/>
                <a:gd name="T46" fmla="*/ 0 w 76"/>
                <a:gd name="T47" fmla="*/ 14 h 115"/>
                <a:gd name="T48" fmla="*/ 0 w 76"/>
                <a:gd name="T49" fmla="*/ 14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115">
                  <a:moveTo>
                    <a:pt x="0" y="83"/>
                  </a:moveTo>
                  <a:lnTo>
                    <a:pt x="0" y="83"/>
                  </a:lnTo>
                  <a:lnTo>
                    <a:pt x="15" y="82"/>
                  </a:lnTo>
                  <a:cubicBezTo>
                    <a:pt x="16" y="89"/>
                    <a:pt x="18" y="95"/>
                    <a:pt x="22" y="98"/>
                  </a:cubicBezTo>
                  <a:cubicBezTo>
                    <a:pt x="26" y="102"/>
                    <a:pt x="31" y="104"/>
                    <a:pt x="37" y="104"/>
                  </a:cubicBezTo>
                  <a:cubicBezTo>
                    <a:pt x="43" y="104"/>
                    <a:pt x="49" y="101"/>
                    <a:pt x="54" y="96"/>
                  </a:cubicBezTo>
                  <a:cubicBezTo>
                    <a:pt x="58" y="91"/>
                    <a:pt x="61" y="84"/>
                    <a:pt x="61" y="76"/>
                  </a:cubicBezTo>
                  <a:cubicBezTo>
                    <a:pt x="61" y="68"/>
                    <a:pt x="58" y="62"/>
                    <a:pt x="54" y="57"/>
                  </a:cubicBezTo>
                  <a:cubicBezTo>
                    <a:pt x="49" y="52"/>
                    <a:pt x="44" y="50"/>
                    <a:pt x="36" y="50"/>
                  </a:cubicBezTo>
                  <a:cubicBezTo>
                    <a:pt x="32" y="50"/>
                    <a:pt x="28" y="51"/>
                    <a:pt x="24" y="53"/>
                  </a:cubicBezTo>
                  <a:cubicBezTo>
                    <a:pt x="20" y="55"/>
                    <a:pt x="18" y="58"/>
                    <a:pt x="15" y="61"/>
                  </a:cubicBezTo>
                  <a:lnTo>
                    <a:pt x="2" y="59"/>
                  </a:lnTo>
                  <a:lnTo>
                    <a:pt x="13" y="0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25" y="14"/>
                  </a:lnTo>
                  <a:lnTo>
                    <a:pt x="18" y="45"/>
                  </a:lnTo>
                  <a:cubicBezTo>
                    <a:pt x="25" y="40"/>
                    <a:pt x="32" y="38"/>
                    <a:pt x="40" y="38"/>
                  </a:cubicBezTo>
                  <a:cubicBezTo>
                    <a:pt x="50" y="38"/>
                    <a:pt x="58" y="41"/>
                    <a:pt x="65" y="48"/>
                  </a:cubicBezTo>
                  <a:cubicBezTo>
                    <a:pt x="72" y="55"/>
                    <a:pt x="76" y="64"/>
                    <a:pt x="76" y="75"/>
                  </a:cubicBezTo>
                  <a:cubicBezTo>
                    <a:pt x="76" y="85"/>
                    <a:pt x="73" y="94"/>
                    <a:pt x="67" y="102"/>
                  </a:cubicBezTo>
                  <a:cubicBezTo>
                    <a:pt x="59" y="111"/>
                    <a:pt x="49" y="115"/>
                    <a:pt x="37" y="115"/>
                  </a:cubicBezTo>
                  <a:cubicBezTo>
                    <a:pt x="26" y="115"/>
                    <a:pt x="18" y="113"/>
                    <a:pt x="11" y="107"/>
                  </a:cubicBezTo>
                  <a:cubicBezTo>
                    <a:pt x="4" y="101"/>
                    <a:pt x="1" y="9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129FA9A-2634-DE42-BA61-25921A625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" y="3820"/>
              <a:ext cx="27" cy="73"/>
            </a:xfrm>
            <a:custGeom>
              <a:avLst/>
              <a:gdLst>
                <a:gd name="T0" fmla="*/ 7 w 42"/>
                <a:gd name="T1" fmla="*/ 18 h 115"/>
                <a:gd name="T2" fmla="*/ 7 w 42"/>
                <a:gd name="T3" fmla="*/ 18 h 115"/>
                <a:gd name="T4" fmla="*/ 5 w 42"/>
                <a:gd name="T5" fmla="*/ 18 h 115"/>
                <a:gd name="T6" fmla="*/ 5 w 42"/>
                <a:gd name="T7" fmla="*/ 4 h 115"/>
                <a:gd name="T8" fmla="*/ 3 w 42"/>
                <a:gd name="T9" fmla="*/ 6 h 115"/>
                <a:gd name="T10" fmla="*/ 0 w 42"/>
                <a:gd name="T11" fmla="*/ 7 h 115"/>
                <a:gd name="T12" fmla="*/ 0 w 42"/>
                <a:gd name="T13" fmla="*/ 4 h 115"/>
                <a:gd name="T14" fmla="*/ 3 w 42"/>
                <a:gd name="T15" fmla="*/ 3 h 115"/>
                <a:gd name="T16" fmla="*/ 6 w 42"/>
                <a:gd name="T17" fmla="*/ 0 h 115"/>
                <a:gd name="T18" fmla="*/ 7 w 42"/>
                <a:gd name="T19" fmla="*/ 0 h 115"/>
                <a:gd name="T20" fmla="*/ 7 w 42"/>
                <a:gd name="T21" fmla="*/ 18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42" y="115"/>
                  </a:lnTo>
                  <a:lnTo>
                    <a:pt x="28" y="115"/>
                  </a:lnTo>
                  <a:lnTo>
                    <a:pt x="28" y="26"/>
                  </a:lnTo>
                  <a:cubicBezTo>
                    <a:pt x="24" y="29"/>
                    <a:pt x="20" y="32"/>
                    <a:pt x="14" y="36"/>
                  </a:cubicBezTo>
                  <a:cubicBezTo>
                    <a:pt x="9" y="39"/>
                    <a:pt x="4" y="41"/>
                    <a:pt x="0" y="43"/>
                  </a:cubicBezTo>
                  <a:lnTo>
                    <a:pt x="0" y="29"/>
                  </a:lnTo>
                  <a:cubicBezTo>
                    <a:pt x="7" y="26"/>
                    <a:pt x="14" y="21"/>
                    <a:pt x="20" y="16"/>
                  </a:cubicBezTo>
                  <a:cubicBezTo>
                    <a:pt x="26" y="11"/>
                    <a:pt x="30" y="5"/>
                    <a:pt x="33" y="0"/>
                  </a:cubicBezTo>
                  <a:lnTo>
                    <a:pt x="42" y="0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5A67753-6D32-1F4B-BA09-D25C26055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A11668E-F9CD-924B-9162-DA1A29F3F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4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7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50" y="103"/>
                    <a:pt x="54" y="96"/>
                  </a:cubicBezTo>
                  <a:cubicBezTo>
                    <a:pt x="58" y="90"/>
                    <a:pt x="61" y="78"/>
                    <a:pt x="61" y="59"/>
                  </a:cubicBezTo>
                  <a:cubicBezTo>
                    <a:pt x="61" y="40"/>
                    <a:pt x="58" y="28"/>
                    <a:pt x="54" y="21"/>
                  </a:cubicBezTo>
                  <a:cubicBezTo>
                    <a:pt x="50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D7A8DFF-9415-204D-8992-2B0F08B02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507"/>
              <a:ext cx="0" cy="2082"/>
            </a:xfrm>
            <a:custGeom>
              <a:avLst/>
              <a:gdLst>
                <a:gd name="T0" fmla="*/ 540 h 3264"/>
                <a:gd name="T1" fmla="*/ 540 h 3264"/>
                <a:gd name="T2" fmla="*/ 0 h 326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264">
                  <a:moveTo>
                    <a:pt x="0" y="3264"/>
                  </a:moveTo>
                  <a:lnTo>
                    <a:pt x="0" y="3264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5FA1613-3DF9-5D42-967F-DFAD5EAC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589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8AA779A-009B-9D4B-8515-ED476539E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069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ED853B8-3C9F-6C43-87CE-494F078C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548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602237-173C-AF41-8640-3FC4678A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028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56CBAC-D8E6-314D-9CF9-DD6CA8A8F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507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7DDD4F3-0FB3-7B4A-A7BB-D1F9690A8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647"/>
              <a:ext cx="9" cy="27"/>
            </a:xfrm>
            <a:custGeom>
              <a:avLst/>
              <a:gdLst>
                <a:gd name="T0" fmla="*/ 3 w 14"/>
                <a:gd name="T1" fmla="*/ 7 h 43"/>
                <a:gd name="T2" fmla="*/ 3 w 14"/>
                <a:gd name="T3" fmla="*/ 7 h 43"/>
                <a:gd name="T4" fmla="*/ 0 w 14"/>
                <a:gd name="T5" fmla="*/ 7 h 43"/>
                <a:gd name="T6" fmla="*/ 0 w 14"/>
                <a:gd name="T7" fmla="*/ 0 h 43"/>
                <a:gd name="T8" fmla="*/ 3 w 14"/>
                <a:gd name="T9" fmla="*/ 0 h 43"/>
                <a:gd name="T10" fmla="*/ 3 w 14"/>
                <a:gd name="T11" fmla="*/ 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8C56BEC-7FF6-C84D-8F65-F502E9C55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3605"/>
              <a:ext cx="73" cy="27"/>
            </a:xfrm>
            <a:custGeom>
              <a:avLst/>
              <a:gdLst>
                <a:gd name="T0" fmla="*/ 18 w 115"/>
                <a:gd name="T1" fmla="*/ 0 h 42"/>
                <a:gd name="T2" fmla="*/ 18 w 115"/>
                <a:gd name="T3" fmla="*/ 0 h 42"/>
                <a:gd name="T4" fmla="*/ 18 w 115"/>
                <a:gd name="T5" fmla="*/ 3 h 42"/>
                <a:gd name="T6" fmla="*/ 4 w 115"/>
                <a:gd name="T7" fmla="*/ 3 h 42"/>
                <a:gd name="T8" fmla="*/ 6 w 115"/>
                <a:gd name="T9" fmla="*/ 5 h 42"/>
                <a:gd name="T10" fmla="*/ 7 w 115"/>
                <a:gd name="T11" fmla="*/ 7 h 42"/>
                <a:gd name="T12" fmla="*/ 4 w 115"/>
                <a:gd name="T13" fmla="*/ 7 h 42"/>
                <a:gd name="T14" fmla="*/ 3 w 115"/>
                <a:gd name="T15" fmla="*/ 4 h 42"/>
                <a:gd name="T16" fmla="*/ 0 w 115"/>
                <a:gd name="T17" fmla="*/ 2 h 42"/>
                <a:gd name="T18" fmla="*/ 0 w 115"/>
                <a:gd name="T19" fmla="*/ 0 h 42"/>
                <a:gd name="T20" fmla="*/ 18 w 11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2">
                  <a:moveTo>
                    <a:pt x="115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25" y="14"/>
                  </a:lnTo>
                  <a:cubicBezTo>
                    <a:pt x="28" y="18"/>
                    <a:pt x="32" y="22"/>
                    <a:pt x="35" y="27"/>
                  </a:cubicBezTo>
                  <a:cubicBezTo>
                    <a:pt x="38" y="33"/>
                    <a:pt x="40" y="38"/>
                    <a:pt x="42" y="42"/>
                  </a:cubicBezTo>
                  <a:lnTo>
                    <a:pt x="28" y="42"/>
                  </a:lnTo>
                  <a:cubicBezTo>
                    <a:pt x="25" y="34"/>
                    <a:pt x="20" y="28"/>
                    <a:pt x="15" y="22"/>
                  </a:cubicBezTo>
                  <a:cubicBezTo>
                    <a:pt x="10" y="16"/>
                    <a:pt x="5" y="12"/>
                    <a:pt x="0" y="9"/>
                  </a:cubicBezTo>
                  <a:lnTo>
                    <a:pt x="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302BF2E-AC92-DD4C-A5F9-F21A190D0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567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D6749B-B749-EA4D-BC55-F12627787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3507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8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3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35EEE93-2281-DB45-9730-8AE6237F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126"/>
              <a:ext cx="9" cy="28"/>
            </a:xfrm>
            <a:custGeom>
              <a:avLst/>
              <a:gdLst>
                <a:gd name="T0" fmla="*/ 3 w 14"/>
                <a:gd name="T1" fmla="*/ 8 h 43"/>
                <a:gd name="T2" fmla="*/ 3 w 14"/>
                <a:gd name="T3" fmla="*/ 8 h 43"/>
                <a:gd name="T4" fmla="*/ 0 w 14"/>
                <a:gd name="T5" fmla="*/ 8 h 43"/>
                <a:gd name="T6" fmla="*/ 0 w 14"/>
                <a:gd name="T7" fmla="*/ 0 h 43"/>
                <a:gd name="T8" fmla="*/ 3 w 14"/>
                <a:gd name="T9" fmla="*/ 0 h 43"/>
                <a:gd name="T10" fmla="*/ 3 w 14"/>
                <a:gd name="T11" fmla="*/ 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F4BE8BB-0F27-144B-9CF9-A36134D7C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3071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1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8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7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2"/>
                    <a:pt x="91" y="4"/>
                  </a:cubicBezTo>
                  <a:cubicBezTo>
                    <a:pt x="99" y="7"/>
                    <a:pt x="105" y="11"/>
                    <a:pt x="110" y="17"/>
                  </a:cubicBezTo>
                  <a:cubicBezTo>
                    <a:pt x="114" y="22"/>
                    <a:pt x="117" y="29"/>
                    <a:pt x="117" y="38"/>
                  </a:cubicBezTo>
                  <a:cubicBezTo>
                    <a:pt x="117" y="49"/>
                    <a:pt x="113" y="57"/>
                    <a:pt x="105" y="64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8"/>
                  </a:cubicBezTo>
                  <a:cubicBezTo>
                    <a:pt x="105" y="31"/>
                    <a:pt x="102" y="26"/>
                    <a:pt x="96" y="21"/>
                  </a:cubicBezTo>
                  <a:cubicBezTo>
                    <a:pt x="89" y="17"/>
                    <a:pt x="77" y="15"/>
                    <a:pt x="58" y="15"/>
                  </a:cubicBezTo>
                  <a:cubicBezTo>
                    <a:pt x="39" y="15"/>
                    <a:pt x="27" y="17"/>
                    <a:pt x="21" y="21"/>
                  </a:cubicBezTo>
                  <a:cubicBezTo>
                    <a:pt x="14" y="26"/>
                    <a:pt x="11" y="31"/>
                    <a:pt x="11" y="38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F939AC1-34FC-5C40-AFC4-41D0469DF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047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10ADE1-BF11-6243-B488-09F75CF86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985"/>
              <a:ext cx="74" cy="48"/>
            </a:xfrm>
            <a:custGeom>
              <a:avLst/>
              <a:gdLst>
                <a:gd name="T0" fmla="*/ 14 w 115"/>
                <a:gd name="T1" fmla="*/ 12 h 76"/>
                <a:gd name="T2" fmla="*/ 14 w 115"/>
                <a:gd name="T3" fmla="*/ 12 h 76"/>
                <a:gd name="T4" fmla="*/ 14 w 115"/>
                <a:gd name="T5" fmla="*/ 10 h 76"/>
                <a:gd name="T6" fmla="*/ 17 w 115"/>
                <a:gd name="T7" fmla="*/ 8 h 76"/>
                <a:gd name="T8" fmla="*/ 17 w 115"/>
                <a:gd name="T9" fmla="*/ 6 h 76"/>
                <a:gd name="T10" fmla="*/ 16 w 115"/>
                <a:gd name="T11" fmla="*/ 4 h 76"/>
                <a:gd name="T12" fmla="*/ 13 w 115"/>
                <a:gd name="T13" fmla="*/ 3 h 76"/>
                <a:gd name="T14" fmla="*/ 10 w 115"/>
                <a:gd name="T15" fmla="*/ 4 h 76"/>
                <a:gd name="T16" fmla="*/ 9 w 115"/>
                <a:gd name="T17" fmla="*/ 6 h 76"/>
                <a:gd name="T18" fmla="*/ 9 w 115"/>
                <a:gd name="T19" fmla="*/ 8 h 76"/>
                <a:gd name="T20" fmla="*/ 10 w 115"/>
                <a:gd name="T21" fmla="*/ 10 h 76"/>
                <a:gd name="T22" fmla="*/ 10 w 115"/>
                <a:gd name="T23" fmla="*/ 12 h 76"/>
                <a:gd name="T24" fmla="*/ 0 w 115"/>
                <a:gd name="T25" fmla="*/ 10 h 76"/>
                <a:gd name="T26" fmla="*/ 0 w 115"/>
                <a:gd name="T27" fmla="*/ 1 h 76"/>
                <a:gd name="T28" fmla="*/ 2 w 115"/>
                <a:gd name="T29" fmla="*/ 1 h 76"/>
                <a:gd name="T30" fmla="*/ 2 w 115"/>
                <a:gd name="T31" fmla="*/ 8 h 76"/>
                <a:gd name="T32" fmla="*/ 8 w 115"/>
                <a:gd name="T33" fmla="*/ 9 h 76"/>
                <a:gd name="T34" fmla="*/ 6 w 115"/>
                <a:gd name="T35" fmla="*/ 6 h 76"/>
                <a:gd name="T36" fmla="*/ 8 w 115"/>
                <a:gd name="T37" fmla="*/ 2 h 76"/>
                <a:gd name="T38" fmla="*/ 13 w 115"/>
                <a:gd name="T39" fmla="*/ 0 h 76"/>
                <a:gd name="T40" fmla="*/ 17 w 115"/>
                <a:gd name="T41" fmla="*/ 2 h 76"/>
                <a:gd name="T42" fmla="*/ 20 w 115"/>
                <a:gd name="T43" fmla="*/ 6 h 76"/>
                <a:gd name="T44" fmla="*/ 18 w 115"/>
                <a:gd name="T45" fmla="*/ 10 h 76"/>
                <a:gd name="T46" fmla="*/ 14 w 115"/>
                <a:gd name="T47" fmla="*/ 12 h 76"/>
                <a:gd name="T48" fmla="*/ 14 w 115"/>
                <a:gd name="T49" fmla="*/ 12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76">
                  <a:moveTo>
                    <a:pt x="83" y="76"/>
                  </a:moveTo>
                  <a:lnTo>
                    <a:pt x="83" y="76"/>
                  </a:lnTo>
                  <a:lnTo>
                    <a:pt x="81" y="62"/>
                  </a:lnTo>
                  <a:cubicBezTo>
                    <a:pt x="89" y="60"/>
                    <a:pt x="94" y="58"/>
                    <a:pt x="98" y="54"/>
                  </a:cubicBezTo>
                  <a:cubicBezTo>
                    <a:pt x="101" y="50"/>
                    <a:pt x="103" y="45"/>
                    <a:pt x="103" y="40"/>
                  </a:cubicBezTo>
                  <a:cubicBezTo>
                    <a:pt x="103" y="33"/>
                    <a:pt x="101" y="27"/>
                    <a:pt x="95" y="22"/>
                  </a:cubicBezTo>
                  <a:cubicBezTo>
                    <a:pt x="90" y="18"/>
                    <a:pt x="84" y="15"/>
                    <a:pt x="75" y="15"/>
                  </a:cubicBezTo>
                  <a:cubicBezTo>
                    <a:pt x="67" y="15"/>
                    <a:pt x="61" y="18"/>
                    <a:pt x="56" y="22"/>
                  </a:cubicBezTo>
                  <a:cubicBezTo>
                    <a:pt x="52" y="27"/>
                    <a:pt x="49" y="33"/>
                    <a:pt x="49" y="40"/>
                  </a:cubicBezTo>
                  <a:cubicBezTo>
                    <a:pt x="49" y="44"/>
                    <a:pt x="50" y="48"/>
                    <a:pt x="52" y="52"/>
                  </a:cubicBezTo>
                  <a:cubicBezTo>
                    <a:pt x="54" y="56"/>
                    <a:pt x="57" y="59"/>
                    <a:pt x="60" y="61"/>
                  </a:cubicBezTo>
                  <a:lnTo>
                    <a:pt x="59" y="74"/>
                  </a:lnTo>
                  <a:lnTo>
                    <a:pt x="0" y="63"/>
                  </a:lnTo>
                  <a:lnTo>
                    <a:pt x="0" y="6"/>
                  </a:lnTo>
                  <a:lnTo>
                    <a:pt x="13" y="6"/>
                  </a:lnTo>
                  <a:lnTo>
                    <a:pt x="13" y="52"/>
                  </a:lnTo>
                  <a:lnTo>
                    <a:pt x="44" y="58"/>
                  </a:lnTo>
                  <a:cubicBezTo>
                    <a:pt x="39" y="51"/>
                    <a:pt x="37" y="44"/>
                    <a:pt x="37" y="36"/>
                  </a:cubicBezTo>
                  <a:cubicBezTo>
                    <a:pt x="37" y="26"/>
                    <a:pt x="40" y="18"/>
                    <a:pt x="47" y="11"/>
                  </a:cubicBezTo>
                  <a:cubicBezTo>
                    <a:pt x="54" y="4"/>
                    <a:pt x="63" y="0"/>
                    <a:pt x="74" y="0"/>
                  </a:cubicBezTo>
                  <a:cubicBezTo>
                    <a:pt x="84" y="0"/>
                    <a:pt x="93" y="3"/>
                    <a:pt x="101" y="9"/>
                  </a:cubicBezTo>
                  <a:cubicBezTo>
                    <a:pt x="110" y="17"/>
                    <a:pt x="115" y="27"/>
                    <a:pt x="115" y="40"/>
                  </a:cubicBezTo>
                  <a:cubicBezTo>
                    <a:pt x="115" y="50"/>
                    <a:pt x="112" y="58"/>
                    <a:pt x="106" y="65"/>
                  </a:cubicBezTo>
                  <a:cubicBezTo>
                    <a:pt x="100" y="72"/>
                    <a:pt x="92" y="75"/>
                    <a:pt x="83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F5014E6-5483-F540-80FF-E9895007B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568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7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2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41DB98A-A8A3-EC4E-8323-D1CB6619F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543"/>
              <a:ext cx="10" cy="11"/>
            </a:xfrm>
            <a:custGeom>
              <a:avLst/>
              <a:gdLst>
                <a:gd name="T0" fmla="*/ 3 w 16"/>
                <a:gd name="T1" fmla="*/ 3 h 17"/>
                <a:gd name="T2" fmla="*/ 3 w 16"/>
                <a:gd name="T3" fmla="*/ 3 h 17"/>
                <a:gd name="T4" fmla="*/ 0 w 16"/>
                <a:gd name="T5" fmla="*/ 3 h 17"/>
                <a:gd name="T6" fmla="*/ 0 w 16"/>
                <a:gd name="T7" fmla="*/ 0 h 17"/>
                <a:gd name="T8" fmla="*/ 3 w 16"/>
                <a:gd name="T9" fmla="*/ 0 h 17"/>
                <a:gd name="T10" fmla="*/ 3 w 16"/>
                <a:gd name="T11" fmla="*/ 3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7">
                  <a:moveTo>
                    <a:pt x="16" y="17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F2CA51B-0422-9649-841E-AC90719BB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482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1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8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7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2"/>
                    <a:pt x="91" y="4"/>
                  </a:cubicBezTo>
                  <a:cubicBezTo>
                    <a:pt x="99" y="7"/>
                    <a:pt x="105" y="11"/>
                    <a:pt x="110" y="17"/>
                  </a:cubicBezTo>
                  <a:cubicBezTo>
                    <a:pt x="114" y="22"/>
                    <a:pt x="117" y="29"/>
                    <a:pt x="117" y="38"/>
                  </a:cubicBezTo>
                  <a:cubicBezTo>
                    <a:pt x="117" y="49"/>
                    <a:pt x="113" y="57"/>
                    <a:pt x="105" y="64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8"/>
                  </a:cubicBezTo>
                  <a:cubicBezTo>
                    <a:pt x="105" y="31"/>
                    <a:pt x="102" y="26"/>
                    <a:pt x="96" y="21"/>
                  </a:cubicBezTo>
                  <a:cubicBezTo>
                    <a:pt x="89" y="17"/>
                    <a:pt x="77" y="15"/>
                    <a:pt x="58" y="15"/>
                  </a:cubicBezTo>
                  <a:cubicBezTo>
                    <a:pt x="39" y="15"/>
                    <a:pt x="27" y="17"/>
                    <a:pt x="21" y="21"/>
                  </a:cubicBezTo>
                  <a:cubicBezTo>
                    <a:pt x="14" y="26"/>
                    <a:pt x="11" y="31"/>
                    <a:pt x="11" y="38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9678B40-0CC1-6F47-90AE-90EEC1D6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047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7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5"/>
                    <a:pt x="3" y="21"/>
                  </a:cubicBezTo>
                  <a:cubicBezTo>
                    <a:pt x="6" y="16"/>
                    <a:pt x="9" y="12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0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3"/>
                    <a:pt x="105" y="37"/>
                  </a:cubicBezTo>
                  <a:cubicBezTo>
                    <a:pt x="105" y="30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7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37FC5C3-68D7-764A-B001-8F898347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022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B0A92B3-5381-224A-BB6A-CC578772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961"/>
              <a:ext cx="74" cy="48"/>
            </a:xfrm>
            <a:custGeom>
              <a:avLst/>
              <a:gdLst>
                <a:gd name="T0" fmla="*/ 14 w 115"/>
                <a:gd name="T1" fmla="*/ 12 h 76"/>
                <a:gd name="T2" fmla="*/ 14 w 115"/>
                <a:gd name="T3" fmla="*/ 12 h 76"/>
                <a:gd name="T4" fmla="*/ 14 w 115"/>
                <a:gd name="T5" fmla="*/ 10 h 76"/>
                <a:gd name="T6" fmla="*/ 17 w 115"/>
                <a:gd name="T7" fmla="*/ 8 h 76"/>
                <a:gd name="T8" fmla="*/ 17 w 115"/>
                <a:gd name="T9" fmla="*/ 6 h 76"/>
                <a:gd name="T10" fmla="*/ 16 w 115"/>
                <a:gd name="T11" fmla="*/ 4 h 76"/>
                <a:gd name="T12" fmla="*/ 13 w 115"/>
                <a:gd name="T13" fmla="*/ 3 h 76"/>
                <a:gd name="T14" fmla="*/ 10 w 115"/>
                <a:gd name="T15" fmla="*/ 4 h 76"/>
                <a:gd name="T16" fmla="*/ 9 w 115"/>
                <a:gd name="T17" fmla="*/ 6 h 76"/>
                <a:gd name="T18" fmla="*/ 9 w 115"/>
                <a:gd name="T19" fmla="*/ 8 h 76"/>
                <a:gd name="T20" fmla="*/ 10 w 115"/>
                <a:gd name="T21" fmla="*/ 9 h 76"/>
                <a:gd name="T22" fmla="*/ 10 w 115"/>
                <a:gd name="T23" fmla="*/ 11 h 76"/>
                <a:gd name="T24" fmla="*/ 0 w 115"/>
                <a:gd name="T25" fmla="*/ 10 h 76"/>
                <a:gd name="T26" fmla="*/ 0 w 115"/>
                <a:gd name="T27" fmla="*/ 1 h 76"/>
                <a:gd name="T28" fmla="*/ 2 w 115"/>
                <a:gd name="T29" fmla="*/ 1 h 76"/>
                <a:gd name="T30" fmla="*/ 2 w 115"/>
                <a:gd name="T31" fmla="*/ 8 h 76"/>
                <a:gd name="T32" fmla="*/ 8 w 115"/>
                <a:gd name="T33" fmla="*/ 9 h 76"/>
                <a:gd name="T34" fmla="*/ 6 w 115"/>
                <a:gd name="T35" fmla="*/ 6 h 76"/>
                <a:gd name="T36" fmla="*/ 8 w 115"/>
                <a:gd name="T37" fmla="*/ 2 h 76"/>
                <a:gd name="T38" fmla="*/ 13 w 115"/>
                <a:gd name="T39" fmla="*/ 0 h 76"/>
                <a:gd name="T40" fmla="*/ 17 w 115"/>
                <a:gd name="T41" fmla="*/ 2 h 76"/>
                <a:gd name="T42" fmla="*/ 20 w 115"/>
                <a:gd name="T43" fmla="*/ 6 h 76"/>
                <a:gd name="T44" fmla="*/ 18 w 115"/>
                <a:gd name="T45" fmla="*/ 10 h 76"/>
                <a:gd name="T46" fmla="*/ 14 w 115"/>
                <a:gd name="T47" fmla="*/ 12 h 76"/>
                <a:gd name="T48" fmla="*/ 14 w 115"/>
                <a:gd name="T49" fmla="*/ 12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76">
                  <a:moveTo>
                    <a:pt x="83" y="76"/>
                  </a:moveTo>
                  <a:lnTo>
                    <a:pt x="83" y="76"/>
                  </a:lnTo>
                  <a:lnTo>
                    <a:pt x="81" y="61"/>
                  </a:lnTo>
                  <a:cubicBezTo>
                    <a:pt x="89" y="60"/>
                    <a:pt x="94" y="57"/>
                    <a:pt x="98" y="53"/>
                  </a:cubicBezTo>
                  <a:cubicBezTo>
                    <a:pt x="101" y="49"/>
                    <a:pt x="103" y="45"/>
                    <a:pt x="103" y="39"/>
                  </a:cubicBezTo>
                  <a:cubicBezTo>
                    <a:pt x="103" y="32"/>
                    <a:pt x="101" y="26"/>
                    <a:pt x="95" y="22"/>
                  </a:cubicBezTo>
                  <a:cubicBezTo>
                    <a:pt x="90" y="17"/>
                    <a:pt x="84" y="15"/>
                    <a:pt x="75" y="15"/>
                  </a:cubicBezTo>
                  <a:cubicBezTo>
                    <a:pt x="67" y="15"/>
                    <a:pt x="61" y="17"/>
                    <a:pt x="56" y="22"/>
                  </a:cubicBezTo>
                  <a:cubicBezTo>
                    <a:pt x="52" y="26"/>
                    <a:pt x="49" y="32"/>
                    <a:pt x="49" y="39"/>
                  </a:cubicBezTo>
                  <a:cubicBezTo>
                    <a:pt x="49" y="44"/>
                    <a:pt x="50" y="48"/>
                    <a:pt x="52" y="51"/>
                  </a:cubicBezTo>
                  <a:cubicBezTo>
                    <a:pt x="54" y="55"/>
                    <a:pt x="57" y="58"/>
                    <a:pt x="60" y="60"/>
                  </a:cubicBezTo>
                  <a:lnTo>
                    <a:pt x="59" y="73"/>
                  </a:lnTo>
                  <a:lnTo>
                    <a:pt x="0" y="62"/>
                  </a:lnTo>
                  <a:lnTo>
                    <a:pt x="0" y="5"/>
                  </a:lnTo>
                  <a:lnTo>
                    <a:pt x="13" y="5"/>
                  </a:lnTo>
                  <a:lnTo>
                    <a:pt x="13" y="51"/>
                  </a:lnTo>
                  <a:lnTo>
                    <a:pt x="44" y="57"/>
                  </a:lnTo>
                  <a:cubicBezTo>
                    <a:pt x="39" y="50"/>
                    <a:pt x="37" y="43"/>
                    <a:pt x="37" y="35"/>
                  </a:cubicBezTo>
                  <a:cubicBezTo>
                    <a:pt x="37" y="25"/>
                    <a:pt x="40" y="17"/>
                    <a:pt x="47" y="10"/>
                  </a:cubicBezTo>
                  <a:cubicBezTo>
                    <a:pt x="54" y="3"/>
                    <a:pt x="63" y="0"/>
                    <a:pt x="74" y="0"/>
                  </a:cubicBezTo>
                  <a:cubicBezTo>
                    <a:pt x="84" y="0"/>
                    <a:pt x="93" y="3"/>
                    <a:pt x="101" y="9"/>
                  </a:cubicBezTo>
                  <a:cubicBezTo>
                    <a:pt x="110" y="16"/>
                    <a:pt x="115" y="26"/>
                    <a:pt x="115" y="39"/>
                  </a:cubicBezTo>
                  <a:cubicBezTo>
                    <a:pt x="115" y="49"/>
                    <a:pt x="112" y="58"/>
                    <a:pt x="106" y="64"/>
                  </a:cubicBezTo>
                  <a:cubicBezTo>
                    <a:pt x="100" y="71"/>
                    <a:pt x="92" y="75"/>
                    <a:pt x="83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4A7A1A6-B76C-DE4F-AB0D-F888079E2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540"/>
              <a:ext cx="73" cy="27"/>
            </a:xfrm>
            <a:custGeom>
              <a:avLst/>
              <a:gdLst>
                <a:gd name="T0" fmla="*/ 18 w 115"/>
                <a:gd name="T1" fmla="*/ 0 h 42"/>
                <a:gd name="T2" fmla="*/ 18 w 115"/>
                <a:gd name="T3" fmla="*/ 0 h 42"/>
                <a:gd name="T4" fmla="*/ 18 w 115"/>
                <a:gd name="T5" fmla="*/ 3 h 42"/>
                <a:gd name="T6" fmla="*/ 4 w 115"/>
                <a:gd name="T7" fmla="*/ 3 h 42"/>
                <a:gd name="T8" fmla="*/ 6 w 115"/>
                <a:gd name="T9" fmla="*/ 5 h 42"/>
                <a:gd name="T10" fmla="*/ 7 w 115"/>
                <a:gd name="T11" fmla="*/ 7 h 42"/>
                <a:gd name="T12" fmla="*/ 4 w 115"/>
                <a:gd name="T13" fmla="*/ 7 h 42"/>
                <a:gd name="T14" fmla="*/ 3 w 115"/>
                <a:gd name="T15" fmla="*/ 4 h 42"/>
                <a:gd name="T16" fmla="*/ 0 w 115"/>
                <a:gd name="T17" fmla="*/ 2 h 42"/>
                <a:gd name="T18" fmla="*/ 0 w 115"/>
                <a:gd name="T19" fmla="*/ 0 h 42"/>
                <a:gd name="T20" fmla="*/ 18 w 11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2">
                  <a:moveTo>
                    <a:pt x="115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25" y="14"/>
                  </a:lnTo>
                  <a:cubicBezTo>
                    <a:pt x="28" y="18"/>
                    <a:pt x="32" y="22"/>
                    <a:pt x="35" y="28"/>
                  </a:cubicBezTo>
                  <a:cubicBezTo>
                    <a:pt x="38" y="33"/>
                    <a:pt x="40" y="38"/>
                    <a:pt x="42" y="42"/>
                  </a:cubicBezTo>
                  <a:lnTo>
                    <a:pt x="28" y="42"/>
                  </a:lnTo>
                  <a:cubicBezTo>
                    <a:pt x="25" y="35"/>
                    <a:pt x="20" y="28"/>
                    <a:pt x="15" y="22"/>
                  </a:cubicBezTo>
                  <a:cubicBezTo>
                    <a:pt x="10" y="16"/>
                    <a:pt x="5" y="12"/>
                    <a:pt x="0" y="9"/>
                  </a:cubicBezTo>
                  <a:lnTo>
                    <a:pt x="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C4D79B5-BA22-FB43-8DBD-E7B453CBD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502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15CD93-BB76-624F-A422-BC4A9B580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441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0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7"/>
                    <a:pt x="77" y="14"/>
                    <a:pt x="58" y="14"/>
                  </a:cubicBezTo>
                  <a:cubicBezTo>
                    <a:pt x="39" y="14"/>
                    <a:pt x="27" y="17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0CF6CCC-A610-1B44-BBDA-C9F18BFD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424"/>
              <a:ext cx="2617" cy="2249"/>
            </a:xfrm>
            <a:custGeom>
              <a:avLst/>
              <a:gdLst>
                <a:gd name="T0" fmla="*/ 0 w 4102"/>
                <a:gd name="T1" fmla="*/ 584 h 3526"/>
                <a:gd name="T2" fmla="*/ 0 w 4102"/>
                <a:gd name="T3" fmla="*/ 584 h 3526"/>
                <a:gd name="T4" fmla="*/ 679 w 4102"/>
                <a:gd name="T5" fmla="*/ 584 h 3526"/>
                <a:gd name="T6" fmla="*/ 679 w 4102"/>
                <a:gd name="T7" fmla="*/ 0 h 3526"/>
                <a:gd name="T8" fmla="*/ 0 w 4102"/>
                <a:gd name="T9" fmla="*/ 0 h 3526"/>
                <a:gd name="T10" fmla="*/ 0 w 4102"/>
                <a:gd name="T11" fmla="*/ 584 h 3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02" h="3526">
                  <a:moveTo>
                    <a:pt x="0" y="3526"/>
                  </a:moveTo>
                  <a:lnTo>
                    <a:pt x="0" y="3526"/>
                  </a:lnTo>
                  <a:lnTo>
                    <a:pt x="4102" y="3526"/>
                  </a:lnTo>
                  <a:lnTo>
                    <a:pt x="4102" y="0"/>
                  </a:lnTo>
                  <a:lnTo>
                    <a:pt x="0" y="0"/>
                  </a:lnTo>
                  <a:lnTo>
                    <a:pt x="0" y="352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39E67E2-76B1-9042-AB89-EFFDC56A6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" y="2548"/>
              <a:ext cx="2617" cy="0"/>
            </a:xfrm>
            <a:custGeom>
              <a:avLst/>
              <a:gdLst>
                <a:gd name="T0" fmla="*/ 0 w 4102"/>
                <a:gd name="T1" fmla="*/ 17 w 4102"/>
                <a:gd name="T2" fmla="*/ 26 w 4102"/>
                <a:gd name="T3" fmla="*/ 36 w 4102"/>
                <a:gd name="T4" fmla="*/ 53 w 4102"/>
                <a:gd name="T5" fmla="*/ 62 w 4102"/>
                <a:gd name="T6" fmla="*/ 71 w 4102"/>
                <a:gd name="T7" fmla="*/ 89 w 4102"/>
                <a:gd name="T8" fmla="*/ 97 w 4102"/>
                <a:gd name="T9" fmla="*/ 107 w 4102"/>
                <a:gd name="T10" fmla="*/ 124 w 4102"/>
                <a:gd name="T11" fmla="*/ 133 w 4102"/>
                <a:gd name="T12" fmla="*/ 142 w 4102"/>
                <a:gd name="T13" fmla="*/ 159 w 4102"/>
                <a:gd name="T14" fmla="*/ 168 w 4102"/>
                <a:gd name="T15" fmla="*/ 177 w 4102"/>
                <a:gd name="T16" fmla="*/ 195 w 4102"/>
                <a:gd name="T17" fmla="*/ 204 w 4102"/>
                <a:gd name="T18" fmla="*/ 212 w 4102"/>
                <a:gd name="T19" fmla="*/ 230 w 4102"/>
                <a:gd name="T20" fmla="*/ 239 w 4102"/>
                <a:gd name="T21" fmla="*/ 248 w 4102"/>
                <a:gd name="T22" fmla="*/ 265 w 4102"/>
                <a:gd name="T23" fmla="*/ 274 w 4102"/>
                <a:gd name="T24" fmla="*/ 283 w 4102"/>
                <a:gd name="T25" fmla="*/ 300 w 4102"/>
                <a:gd name="T26" fmla="*/ 309 w 4102"/>
                <a:gd name="T27" fmla="*/ 318 w 4102"/>
                <a:gd name="T28" fmla="*/ 336 w 4102"/>
                <a:gd name="T29" fmla="*/ 345 w 4102"/>
                <a:gd name="T30" fmla="*/ 353 w 4102"/>
                <a:gd name="T31" fmla="*/ 371 w 4102"/>
                <a:gd name="T32" fmla="*/ 380 w 4102"/>
                <a:gd name="T33" fmla="*/ 389 w 4102"/>
                <a:gd name="T34" fmla="*/ 406 w 4102"/>
                <a:gd name="T35" fmla="*/ 415 w 4102"/>
                <a:gd name="T36" fmla="*/ 424 w 4102"/>
                <a:gd name="T37" fmla="*/ 442 w 4102"/>
                <a:gd name="T38" fmla="*/ 451 w 4102"/>
                <a:gd name="T39" fmla="*/ 460 w 4102"/>
                <a:gd name="T40" fmla="*/ 477 w 4102"/>
                <a:gd name="T41" fmla="*/ 486 w 4102"/>
                <a:gd name="T42" fmla="*/ 495 w 4102"/>
                <a:gd name="T43" fmla="*/ 513 w 4102"/>
                <a:gd name="T44" fmla="*/ 522 w 4102"/>
                <a:gd name="T45" fmla="*/ 530 w 4102"/>
                <a:gd name="T46" fmla="*/ 548 w 4102"/>
                <a:gd name="T47" fmla="*/ 557 w 4102"/>
                <a:gd name="T48" fmla="*/ 566 w 4102"/>
                <a:gd name="T49" fmla="*/ 584 w 4102"/>
                <a:gd name="T50" fmla="*/ 592 w 4102"/>
                <a:gd name="T51" fmla="*/ 601 w 4102"/>
                <a:gd name="T52" fmla="*/ 619 w 4102"/>
                <a:gd name="T53" fmla="*/ 628 w 4102"/>
                <a:gd name="T54" fmla="*/ 637 w 4102"/>
                <a:gd name="T55" fmla="*/ 655 w 4102"/>
                <a:gd name="T56" fmla="*/ 663 w 4102"/>
                <a:gd name="T57" fmla="*/ 672 w 4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</a:gdLst>
              <a:ahLst/>
              <a:cxnLst>
                <a:cxn ang="T58">
                  <a:pos x="T0" y="0"/>
                </a:cxn>
                <a:cxn ang="T59">
                  <a:pos x="T1" y="0"/>
                </a:cxn>
                <a:cxn ang="T60">
                  <a:pos x="T2" y="0"/>
                </a:cxn>
                <a:cxn ang="T61">
                  <a:pos x="T3" y="0"/>
                </a:cxn>
                <a:cxn ang="T62">
                  <a:pos x="T4" y="0"/>
                </a:cxn>
                <a:cxn ang="T63">
                  <a:pos x="T5" y="0"/>
                </a:cxn>
                <a:cxn ang="T64">
                  <a:pos x="T6" y="0"/>
                </a:cxn>
                <a:cxn ang="T65">
                  <a:pos x="T7" y="0"/>
                </a:cxn>
                <a:cxn ang="T66">
                  <a:pos x="T8" y="0"/>
                </a:cxn>
                <a:cxn ang="T67">
                  <a:pos x="T9" y="0"/>
                </a:cxn>
                <a:cxn ang="T68">
                  <a:pos x="T10" y="0"/>
                </a:cxn>
                <a:cxn ang="T69">
                  <a:pos x="T11" y="0"/>
                </a:cxn>
                <a:cxn ang="T70">
                  <a:pos x="T12" y="0"/>
                </a:cxn>
                <a:cxn ang="T71">
                  <a:pos x="T13" y="0"/>
                </a:cxn>
                <a:cxn ang="T72">
                  <a:pos x="T14" y="0"/>
                </a:cxn>
                <a:cxn ang="T73">
                  <a:pos x="T15" y="0"/>
                </a:cxn>
                <a:cxn ang="T74">
                  <a:pos x="T16" y="0"/>
                </a:cxn>
                <a:cxn ang="T75">
                  <a:pos x="T17" y="0"/>
                </a:cxn>
                <a:cxn ang="T76">
                  <a:pos x="T18" y="0"/>
                </a:cxn>
                <a:cxn ang="T77">
                  <a:pos x="T19" y="0"/>
                </a:cxn>
                <a:cxn ang="T78">
                  <a:pos x="T20" y="0"/>
                </a:cxn>
                <a:cxn ang="T79">
                  <a:pos x="T21" y="0"/>
                </a:cxn>
                <a:cxn ang="T80">
                  <a:pos x="T22" y="0"/>
                </a:cxn>
                <a:cxn ang="T81">
                  <a:pos x="T23" y="0"/>
                </a:cxn>
                <a:cxn ang="T82">
                  <a:pos x="T24" y="0"/>
                </a:cxn>
                <a:cxn ang="T83">
                  <a:pos x="T25" y="0"/>
                </a:cxn>
                <a:cxn ang="T84">
                  <a:pos x="T26" y="0"/>
                </a:cxn>
                <a:cxn ang="T85">
                  <a:pos x="T27" y="0"/>
                </a:cxn>
                <a:cxn ang="T86">
                  <a:pos x="T28" y="0"/>
                </a:cxn>
                <a:cxn ang="T87">
                  <a:pos x="T29" y="0"/>
                </a:cxn>
                <a:cxn ang="T88">
                  <a:pos x="T30" y="0"/>
                </a:cxn>
                <a:cxn ang="T89">
                  <a:pos x="T31" y="0"/>
                </a:cxn>
                <a:cxn ang="T90">
                  <a:pos x="T32" y="0"/>
                </a:cxn>
                <a:cxn ang="T91">
                  <a:pos x="T33" y="0"/>
                </a:cxn>
                <a:cxn ang="T92">
                  <a:pos x="T34" y="0"/>
                </a:cxn>
                <a:cxn ang="T93">
                  <a:pos x="T35" y="0"/>
                </a:cxn>
                <a:cxn ang="T94">
                  <a:pos x="T36" y="0"/>
                </a:cxn>
                <a:cxn ang="T95">
                  <a:pos x="T37" y="0"/>
                </a:cxn>
                <a:cxn ang="T96">
                  <a:pos x="T38" y="0"/>
                </a:cxn>
                <a:cxn ang="T97">
                  <a:pos x="T39" y="0"/>
                </a:cxn>
                <a:cxn ang="T98">
                  <a:pos x="T40" y="0"/>
                </a:cxn>
                <a:cxn ang="T99">
                  <a:pos x="T41" y="0"/>
                </a:cxn>
                <a:cxn ang="T100">
                  <a:pos x="T42" y="0"/>
                </a:cxn>
                <a:cxn ang="T101">
                  <a:pos x="T43" y="0"/>
                </a:cxn>
                <a:cxn ang="T102">
                  <a:pos x="T44" y="0"/>
                </a:cxn>
                <a:cxn ang="T103">
                  <a:pos x="T45" y="0"/>
                </a:cxn>
                <a:cxn ang="T104">
                  <a:pos x="T46" y="0"/>
                </a:cxn>
                <a:cxn ang="T105">
                  <a:pos x="T47" y="0"/>
                </a:cxn>
                <a:cxn ang="T106">
                  <a:pos x="T48" y="0"/>
                </a:cxn>
                <a:cxn ang="T107">
                  <a:pos x="T49" y="0"/>
                </a:cxn>
                <a:cxn ang="T108">
                  <a:pos x="T50" y="0"/>
                </a:cxn>
                <a:cxn ang="T109">
                  <a:pos x="T51" y="0"/>
                </a:cxn>
                <a:cxn ang="T110">
                  <a:pos x="T52" y="0"/>
                </a:cxn>
                <a:cxn ang="T111">
                  <a:pos x="T53" y="0"/>
                </a:cxn>
                <a:cxn ang="T112">
                  <a:pos x="T54" y="0"/>
                </a:cxn>
                <a:cxn ang="T113">
                  <a:pos x="T55" y="0"/>
                </a:cxn>
                <a:cxn ang="T114">
                  <a:pos x="T56" y="0"/>
                </a:cxn>
                <a:cxn ang="T115">
                  <a:pos x="T57" y="0"/>
                </a:cxn>
              </a:cxnLst>
              <a:rect l="0" t="0" r="r" b="b"/>
              <a:pathLst>
                <a:path w="4102">
                  <a:moveTo>
                    <a:pt x="0" y="0"/>
                  </a:moveTo>
                  <a:lnTo>
                    <a:pt x="0" y="0"/>
                  </a:lnTo>
                  <a:lnTo>
                    <a:pt x="5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6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6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7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81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87" y="0"/>
                  </a:lnTo>
                  <a:moveTo>
                    <a:pt x="641" y="0"/>
                  </a:moveTo>
                  <a:lnTo>
                    <a:pt x="641" y="0"/>
                  </a:lnTo>
                  <a:lnTo>
                    <a:pt x="69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801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908" y="0"/>
                  </a:lnTo>
                  <a:moveTo>
                    <a:pt x="961" y="0"/>
                  </a:moveTo>
                  <a:lnTo>
                    <a:pt x="961" y="0"/>
                  </a:lnTo>
                  <a:lnTo>
                    <a:pt x="1014" y="0"/>
                  </a:lnTo>
                  <a:moveTo>
                    <a:pt x="1068" y="0"/>
                  </a:moveTo>
                  <a:lnTo>
                    <a:pt x="1068" y="0"/>
                  </a:lnTo>
                  <a:lnTo>
                    <a:pt x="1121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228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335" y="0"/>
                  </a:lnTo>
                  <a:moveTo>
                    <a:pt x="1388" y="0"/>
                  </a:moveTo>
                  <a:lnTo>
                    <a:pt x="1388" y="0"/>
                  </a:lnTo>
                  <a:lnTo>
                    <a:pt x="1441" y="0"/>
                  </a:lnTo>
                  <a:moveTo>
                    <a:pt x="1495" y="0"/>
                  </a:moveTo>
                  <a:lnTo>
                    <a:pt x="1495" y="0"/>
                  </a:lnTo>
                  <a:lnTo>
                    <a:pt x="1548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55" y="0"/>
                  </a:lnTo>
                  <a:moveTo>
                    <a:pt x="1708" y="0"/>
                  </a:moveTo>
                  <a:lnTo>
                    <a:pt x="1708" y="0"/>
                  </a:lnTo>
                  <a:lnTo>
                    <a:pt x="1761" y="0"/>
                  </a:lnTo>
                  <a:moveTo>
                    <a:pt x="1815" y="0"/>
                  </a:moveTo>
                  <a:lnTo>
                    <a:pt x="1815" y="0"/>
                  </a:lnTo>
                  <a:lnTo>
                    <a:pt x="1868" y="0"/>
                  </a:lnTo>
                  <a:moveTo>
                    <a:pt x="1922" y="0"/>
                  </a:moveTo>
                  <a:lnTo>
                    <a:pt x="1922" y="0"/>
                  </a:lnTo>
                  <a:lnTo>
                    <a:pt x="1975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82" y="0"/>
                  </a:lnTo>
                  <a:moveTo>
                    <a:pt x="2135" y="0"/>
                  </a:moveTo>
                  <a:lnTo>
                    <a:pt x="2135" y="0"/>
                  </a:lnTo>
                  <a:lnTo>
                    <a:pt x="2188" y="0"/>
                  </a:lnTo>
                  <a:moveTo>
                    <a:pt x="2242" y="0"/>
                  </a:moveTo>
                  <a:lnTo>
                    <a:pt x="2242" y="0"/>
                  </a:lnTo>
                  <a:lnTo>
                    <a:pt x="2295" y="0"/>
                  </a:lnTo>
                  <a:moveTo>
                    <a:pt x="2349" y="0"/>
                  </a:moveTo>
                  <a:lnTo>
                    <a:pt x="2349" y="0"/>
                  </a:lnTo>
                  <a:lnTo>
                    <a:pt x="2402" y="0"/>
                  </a:lnTo>
                  <a:moveTo>
                    <a:pt x="2455" y="0"/>
                  </a:moveTo>
                  <a:lnTo>
                    <a:pt x="2455" y="0"/>
                  </a:lnTo>
                  <a:lnTo>
                    <a:pt x="2509" y="0"/>
                  </a:lnTo>
                  <a:moveTo>
                    <a:pt x="2562" y="0"/>
                  </a:moveTo>
                  <a:lnTo>
                    <a:pt x="2562" y="0"/>
                  </a:lnTo>
                  <a:lnTo>
                    <a:pt x="2615" y="0"/>
                  </a:lnTo>
                  <a:moveTo>
                    <a:pt x="2669" y="0"/>
                  </a:moveTo>
                  <a:lnTo>
                    <a:pt x="2669" y="0"/>
                  </a:lnTo>
                  <a:lnTo>
                    <a:pt x="2722" y="0"/>
                  </a:lnTo>
                  <a:moveTo>
                    <a:pt x="2776" y="0"/>
                  </a:moveTo>
                  <a:lnTo>
                    <a:pt x="2776" y="0"/>
                  </a:lnTo>
                  <a:lnTo>
                    <a:pt x="2829" y="0"/>
                  </a:lnTo>
                  <a:moveTo>
                    <a:pt x="2882" y="0"/>
                  </a:moveTo>
                  <a:lnTo>
                    <a:pt x="2882" y="0"/>
                  </a:lnTo>
                  <a:lnTo>
                    <a:pt x="2936" y="0"/>
                  </a:lnTo>
                  <a:moveTo>
                    <a:pt x="2989" y="0"/>
                  </a:moveTo>
                  <a:lnTo>
                    <a:pt x="2989" y="0"/>
                  </a:lnTo>
                  <a:lnTo>
                    <a:pt x="3042" y="0"/>
                  </a:lnTo>
                  <a:moveTo>
                    <a:pt x="3096" y="0"/>
                  </a:moveTo>
                  <a:lnTo>
                    <a:pt x="3096" y="0"/>
                  </a:lnTo>
                  <a:lnTo>
                    <a:pt x="3149" y="0"/>
                  </a:lnTo>
                  <a:moveTo>
                    <a:pt x="3203" y="0"/>
                  </a:moveTo>
                  <a:lnTo>
                    <a:pt x="3203" y="0"/>
                  </a:lnTo>
                  <a:lnTo>
                    <a:pt x="3256" y="0"/>
                  </a:lnTo>
                  <a:moveTo>
                    <a:pt x="3309" y="0"/>
                  </a:moveTo>
                  <a:lnTo>
                    <a:pt x="3309" y="0"/>
                  </a:lnTo>
                  <a:lnTo>
                    <a:pt x="3363" y="0"/>
                  </a:lnTo>
                  <a:moveTo>
                    <a:pt x="3416" y="0"/>
                  </a:moveTo>
                  <a:lnTo>
                    <a:pt x="3416" y="0"/>
                  </a:lnTo>
                  <a:lnTo>
                    <a:pt x="3469" y="0"/>
                  </a:lnTo>
                  <a:moveTo>
                    <a:pt x="3523" y="0"/>
                  </a:moveTo>
                  <a:lnTo>
                    <a:pt x="3523" y="0"/>
                  </a:lnTo>
                  <a:lnTo>
                    <a:pt x="3576" y="0"/>
                  </a:lnTo>
                  <a:moveTo>
                    <a:pt x="3629" y="0"/>
                  </a:moveTo>
                  <a:lnTo>
                    <a:pt x="3629" y="0"/>
                  </a:lnTo>
                  <a:lnTo>
                    <a:pt x="3683" y="0"/>
                  </a:lnTo>
                  <a:moveTo>
                    <a:pt x="3736" y="0"/>
                  </a:moveTo>
                  <a:lnTo>
                    <a:pt x="3736" y="0"/>
                  </a:lnTo>
                  <a:lnTo>
                    <a:pt x="3790" y="0"/>
                  </a:lnTo>
                  <a:moveTo>
                    <a:pt x="3843" y="0"/>
                  </a:moveTo>
                  <a:lnTo>
                    <a:pt x="3843" y="0"/>
                  </a:lnTo>
                  <a:lnTo>
                    <a:pt x="3896" y="0"/>
                  </a:lnTo>
                  <a:moveTo>
                    <a:pt x="3950" y="0"/>
                  </a:moveTo>
                  <a:lnTo>
                    <a:pt x="3950" y="0"/>
                  </a:lnTo>
                  <a:lnTo>
                    <a:pt x="4003" y="0"/>
                  </a:lnTo>
                  <a:moveTo>
                    <a:pt x="4056" y="0"/>
                  </a:moveTo>
                  <a:lnTo>
                    <a:pt x="4056" y="0"/>
                  </a:lnTo>
                  <a:lnTo>
                    <a:pt x="410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4" name="Ovaal 53">
            <a:extLst>
              <a:ext uri="{FF2B5EF4-FFF2-40B4-BE49-F238E27FC236}">
                <a16:creationId xmlns:a16="http://schemas.microsoft.com/office/drawing/2014/main" id="{60201AD4-AF3E-D442-8AF7-82F9E5DB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561" y="4402900"/>
            <a:ext cx="136525" cy="1349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D42B1A8F-42D5-7543-8B3E-4E96FC6F190F}"/>
                  </a:ext>
                </a:extLst>
              </p:cNvPr>
              <p:cNvSpPr txBox="1"/>
              <p:nvPr/>
            </p:nvSpPr>
            <p:spPr>
              <a:xfrm>
                <a:off x="6308731" y="4217085"/>
                <a:ext cx="615656" cy="45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nl-BE" b="1" dirty="0">
                  <a:solidFill>
                    <a:schemeClr val="tx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D42B1A8F-42D5-7543-8B3E-4E96FC6F1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731" y="4217085"/>
                <a:ext cx="615656" cy="450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hthoek 58">
            <a:extLst>
              <a:ext uri="{FF2B5EF4-FFF2-40B4-BE49-F238E27FC236}">
                <a16:creationId xmlns:a16="http://schemas.microsoft.com/office/drawing/2014/main" id="{BD363719-4D16-3E4B-A223-FD404FD4A1A6}"/>
              </a:ext>
            </a:extLst>
          </p:cNvPr>
          <p:cNvSpPr/>
          <p:nvPr/>
        </p:nvSpPr>
        <p:spPr>
          <a:xfrm>
            <a:off x="539945" y="3748150"/>
            <a:ext cx="456490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nl-BE" sz="2000" b="1" dirty="0">
                <a:latin typeface="+mn-lt"/>
              </a:rPr>
              <a:t>Als we geen andere info hebben...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b="1" dirty="0">
                <a:solidFill>
                  <a:schemeClr val="accent6"/>
                </a:solidFill>
                <a:latin typeface="+mn-lt"/>
              </a:rPr>
              <a:t>Als we weten dat motivatie ertoe doet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altLang="nl-BE" sz="2000" b="1" dirty="0">
                <a:solidFill>
                  <a:srgbClr val="FF0000"/>
                </a:solidFill>
                <a:latin typeface="+mn-lt"/>
              </a:rPr>
              <a:t>Feitelijke score…</a:t>
            </a:r>
            <a:endParaRPr lang="nl-BE" sz="2000" b="1" dirty="0">
              <a:solidFill>
                <a:schemeClr val="accent3"/>
              </a:solidFill>
              <a:latin typeface="+mn-lt"/>
            </a:endParaRPr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E9542954-3A94-364C-A3C6-710B87160B4C}"/>
              </a:ext>
            </a:extLst>
          </p:cNvPr>
          <p:cNvCxnSpPr>
            <a:cxnSpLocks/>
          </p:cNvCxnSpPr>
          <p:nvPr/>
        </p:nvCxnSpPr>
        <p:spPr>
          <a:xfrm flipV="1">
            <a:off x="6277704" y="2970237"/>
            <a:ext cx="3523594" cy="301906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EC406F8-61A7-D542-9D86-15EBB50D1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49</a:t>
            </a:fld>
            <a:endParaRPr lang="nl-BE" dirty="0"/>
          </a:p>
        </p:txBody>
      </p:sp>
      <p:sp>
        <p:nvSpPr>
          <p:cNvPr id="64" name="Ovaal 63">
            <a:extLst>
              <a:ext uri="{FF2B5EF4-FFF2-40B4-BE49-F238E27FC236}">
                <a16:creationId xmlns:a16="http://schemas.microsoft.com/office/drawing/2014/main" id="{CEE5AC7D-B4E6-6F4F-818B-B7C8C58F28D3}"/>
              </a:ext>
            </a:extLst>
          </p:cNvPr>
          <p:cNvSpPr/>
          <p:nvPr/>
        </p:nvSpPr>
        <p:spPr bwMode="auto">
          <a:xfrm>
            <a:off x="8854243" y="3658554"/>
            <a:ext cx="136525" cy="134937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BE">
              <a:latin typeface="Times New Roman" pitchFamily="-111" charset="0"/>
            </a:endParaRPr>
          </a:p>
        </p:txBody>
      </p:sp>
      <p:cxnSp>
        <p:nvCxnSpPr>
          <p:cNvPr id="66" name="Rechte verbindingslijn met pijl 65">
            <a:extLst>
              <a:ext uri="{FF2B5EF4-FFF2-40B4-BE49-F238E27FC236}">
                <a16:creationId xmlns:a16="http://schemas.microsoft.com/office/drawing/2014/main" id="{25140C97-2308-3647-8445-74058A55F5C6}"/>
              </a:ext>
            </a:extLst>
          </p:cNvPr>
          <p:cNvCxnSpPr>
            <a:cxnSpLocks noChangeShapeType="1"/>
            <a:endCxn id="54" idx="0"/>
          </p:cNvCxnSpPr>
          <p:nvPr/>
        </p:nvCxnSpPr>
        <p:spPr bwMode="auto">
          <a:xfrm>
            <a:off x="8928849" y="3794604"/>
            <a:ext cx="3975" cy="608296"/>
          </a:xfrm>
          <a:prstGeom prst="straightConnector1">
            <a:avLst/>
          </a:prstGeom>
          <a:noFill/>
          <a:ln w="22225" algn="ctr">
            <a:solidFill>
              <a:schemeClr val="accent6">
                <a:lumMod val="40000"/>
                <a:lumOff val="60000"/>
              </a:schemeClr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2936936-B436-5E49-8A6F-EAF23D3ED0B4}"/>
                  </a:ext>
                </a:extLst>
              </p:cNvPr>
              <p:cNvSpPr txBox="1"/>
              <p:nvPr/>
            </p:nvSpPr>
            <p:spPr>
              <a:xfrm>
                <a:off x="8903844" y="3594299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nl-BE" i="1" dirty="0">
                  <a:solidFill>
                    <a:schemeClr val="bg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2936936-B436-5E49-8A6F-EAF23D3ED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844" y="3594299"/>
                <a:ext cx="408965" cy="496945"/>
              </a:xfrm>
              <a:prstGeom prst="rect">
                <a:avLst/>
              </a:prstGeom>
              <a:blipFill>
                <a:blip r:embed="rId4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AE8799BE-43AF-AF40-8100-05C82F31ACB8}"/>
                  </a:ext>
                </a:extLst>
              </p:cNvPr>
              <p:cNvSpPr txBox="1"/>
              <p:nvPr/>
            </p:nvSpPr>
            <p:spPr>
              <a:xfrm>
                <a:off x="9031384" y="3934586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sz="160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nl-BE" sz="1600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nl-BE" sz="16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16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nl-BE" sz="16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AE8799BE-43AF-AF40-8100-05C82F31A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384" y="3934586"/>
                <a:ext cx="408965" cy="496945"/>
              </a:xfrm>
              <a:prstGeom prst="rect">
                <a:avLst/>
              </a:prstGeom>
              <a:blipFill>
                <a:blip r:embed="rId5"/>
                <a:stretch>
                  <a:fillRect l="-18182" t="-7500" r="-6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Rechte verbindingslijn met pijl 66">
            <a:extLst>
              <a:ext uri="{FF2B5EF4-FFF2-40B4-BE49-F238E27FC236}">
                <a16:creationId xmlns:a16="http://schemas.microsoft.com/office/drawing/2014/main" id="{27EFDB0B-1991-2E4D-A2B3-9EC2F1E430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30443" y="3236281"/>
            <a:ext cx="0" cy="422275"/>
          </a:xfrm>
          <a:prstGeom prst="straightConnector1">
            <a:avLst/>
          </a:prstGeom>
          <a:noFill/>
          <a:ln w="22225" algn="ctr">
            <a:solidFill>
              <a:schemeClr val="accent2">
                <a:lumMod val="40000"/>
                <a:lumOff val="60000"/>
              </a:schemeClr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3B1A2A4F-8FCE-A440-B06F-F831DAF1BF19}"/>
                  </a:ext>
                </a:extLst>
              </p:cNvPr>
              <p:cNvSpPr txBox="1"/>
              <p:nvPr/>
            </p:nvSpPr>
            <p:spPr>
              <a:xfrm>
                <a:off x="8742504" y="2798497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nl-BE" i="1" dirty="0">
                  <a:solidFill>
                    <a:schemeClr val="bg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3B1A2A4F-8FCE-A440-B06F-F831DAF1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504" y="2798497"/>
                <a:ext cx="408965" cy="4969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A1B6864-246B-8443-A7E8-A922C5DB3C3E}"/>
                  </a:ext>
                </a:extLst>
              </p:cNvPr>
              <p:cNvSpPr txBox="1"/>
              <p:nvPr/>
            </p:nvSpPr>
            <p:spPr>
              <a:xfrm>
                <a:off x="9027077" y="3248129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nl-BE" sz="16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nl-BE" sz="1600" b="0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nl-BE" sz="16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sz="16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nl-BE" sz="1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A1B6864-246B-8443-A7E8-A922C5DB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077" y="3248129"/>
                <a:ext cx="408965" cy="496945"/>
              </a:xfrm>
              <a:prstGeom prst="rect">
                <a:avLst/>
              </a:prstGeom>
              <a:blipFill>
                <a:blip r:embed="rId7"/>
                <a:stretch>
                  <a:fillRect l="-14706" t="-7500" r="-411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kstvak 73">
            <a:extLst>
              <a:ext uri="{FF2B5EF4-FFF2-40B4-BE49-F238E27FC236}">
                <a16:creationId xmlns:a16="http://schemas.microsoft.com/office/drawing/2014/main" id="{657A98E8-DBC8-DA4A-BAE9-CA53D21A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163" y="2444771"/>
            <a:ext cx="1000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600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basis SSE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A03D8772-54AE-6F47-AFEA-7635BBEB0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07" y="2650869"/>
            <a:ext cx="20003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400" i="1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Sum of Squares of Errors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466BDA38-9353-3947-9A85-64AF70B3F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583" y="3917294"/>
            <a:ext cx="1011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6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basis RSS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C24BFDA0-B742-9147-937A-561C764A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799" y="4131681"/>
            <a:ext cx="2214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400" i="1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Regression Sum of Squares</a:t>
            </a:r>
          </a:p>
        </p:txBody>
      </p:sp>
      <p:sp>
        <p:nvSpPr>
          <p:cNvPr id="65" name="Ovaal 64">
            <a:extLst>
              <a:ext uri="{FF2B5EF4-FFF2-40B4-BE49-F238E27FC236}">
                <a16:creationId xmlns:a16="http://schemas.microsoft.com/office/drawing/2014/main" id="{A81935F9-CF4F-DF4B-B087-595289C50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724" y="3093406"/>
            <a:ext cx="136525" cy="134937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2" name="Rechte verbindingslijn met pijl 71">
            <a:extLst>
              <a:ext uri="{FF2B5EF4-FFF2-40B4-BE49-F238E27FC236}">
                <a16:creationId xmlns:a16="http://schemas.microsoft.com/office/drawing/2014/main" id="{6D7E9919-26EB-B648-90A3-997169B5B1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00300" y="3250046"/>
            <a:ext cx="0" cy="1152854"/>
          </a:xfrm>
          <a:prstGeom prst="straightConnector1">
            <a:avLst/>
          </a:prstGeom>
          <a:noFill/>
          <a:ln w="22225" algn="ctr">
            <a:solidFill>
              <a:schemeClr val="accent3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Tekstvak 72">
            <a:extLst>
              <a:ext uri="{FF2B5EF4-FFF2-40B4-BE49-F238E27FC236}">
                <a16:creationId xmlns:a16="http://schemas.microsoft.com/office/drawing/2014/main" id="{FAE25219-AFB4-3348-9601-911FC6A70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816" y="2985583"/>
            <a:ext cx="8947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400" baseline="0" dirty="0">
                <a:solidFill>
                  <a:schemeClr val="accent3"/>
                </a:solidFill>
                <a:latin typeface="Times New Roman" panose="02020603050405020304" pitchFamily="18" charset="0"/>
              </a:rPr>
              <a:t>basis TSS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51D5343D-D232-874B-94AF-5537617CC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496" y="3203070"/>
            <a:ext cx="17036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400" i="1" baseline="0" dirty="0">
                <a:solidFill>
                  <a:schemeClr val="accent3"/>
                </a:solidFill>
                <a:latin typeface="Times New Roman" panose="02020603050405020304" pitchFamily="18" charset="0"/>
              </a:rPr>
              <a:t>Total Sum of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11FDA259-F644-0449-8E39-224CC171CCF7}"/>
                  </a:ext>
                </a:extLst>
              </p:cNvPr>
              <p:cNvSpPr txBox="1"/>
              <p:nvPr/>
            </p:nvSpPr>
            <p:spPr>
              <a:xfrm>
                <a:off x="7974603" y="3622310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nl-BE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nl-BE" sz="2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nl-BE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nl-BE" sz="2000" dirty="0">
                  <a:solidFill>
                    <a:schemeClr val="accent3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11FDA259-F644-0449-8E39-224CC171C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603" y="3622310"/>
                <a:ext cx="408965" cy="496945"/>
              </a:xfrm>
              <a:prstGeom prst="rect">
                <a:avLst/>
              </a:prstGeom>
              <a:blipFill>
                <a:blip r:embed="rId8"/>
                <a:stretch>
                  <a:fillRect l="-18182" r="-7878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kstvak 54">
            <a:extLst>
              <a:ext uri="{FF2B5EF4-FFF2-40B4-BE49-F238E27FC236}">
                <a16:creationId xmlns:a16="http://schemas.microsoft.com/office/drawing/2014/main" id="{94D2865B-B195-BE02-71BD-CFFD046411D5}"/>
              </a:ext>
            </a:extLst>
          </p:cNvPr>
          <p:cNvSpPr txBox="1"/>
          <p:nvPr/>
        </p:nvSpPr>
        <p:spPr>
          <a:xfrm>
            <a:off x="7325991" y="6380488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6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Autonome motivatie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40E97C01-31AE-D48B-7EA9-D99EA3DB6180}"/>
              </a:ext>
            </a:extLst>
          </p:cNvPr>
          <p:cNvSpPr txBox="1"/>
          <p:nvPr/>
        </p:nvSpPr>
        <p:spPr>
          <a:xfrm rot="16200000">
            <a:off x="4629881" y="4320342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6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Resultaat Statistiek B</a:t>
            </a:r>
          </a:p>
        </p:txBody>
      </p:sp>
    </p:spTree>
    <p:extLst>
      <p:ext uri="{BB962C8B-B14F-4D97-AF65-F5344CB8AC3E}">
        <p14:creationId xmlns:p14="http://schemas.microsoft.com/office/powerpoint/2010/main" val="262766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7020B-8C49-D44F-A7E1-67BFDF74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Conclusies?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98B645B-B565-2C43-AA0F-9C5B7346A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Rechthoek 7">
            <a:extLst>
              <a:ext uri="{FF2B5EF4-FFF2-40B4-BE49-F238E27FC236}">
                <a16:creationId xmlns:a16="http://schemas.microsoft.com/office/drawing/2014/main" id="{C071B7D5-9A67-0341-9F97-EAF960793D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3887" y="2652723"/>
            <a:ext cx="10944226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12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&gt; leveneTest(Resultaat~Academiejaar, data = StatistiekB)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Levene's Test for Homogeneity of Variance (center = median)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       Df F value Pr(&gt;F)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group   4  0.5217 0.7199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      495                </a:t>
            </a:r>
          </a:p>
          <a:p>
            <a:pPr marL="0" indent="0">
              <a:buNone/>
            </a:pPr>
            <a:r>
              <a:rPr lang="nl-BE" sz="12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&gt; Model_ANOVA &lt;- aov(Resultaat~Academiejaar, data = StatistiekB)</a:t>
            </a:r>
          </a:p>
          <a:p>
            <a:pPr marL="0" indent="0">
              <a:buNone/>
            </a:pPr>
            <a:r>
              <a:rPr lang="nl-BE" sz="12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&gt; summary(Model_ANOVA)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              Df Sum Sq Mean Sq F value Pr(&gt;F)  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Academiejaar   4   36.9   9.217   2.696 0.0303 *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Residuals    495 1692.1   3.418                 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---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Signif. codes:  0 ‘***’ 0.001 ‘**’ 0.01 ‘*’ 0.05 ‘.’ 0.1 ‘ ’ 1</a:t>
            </a:r>
          </a:p>
          <a:p>
            <a:pPr marL="0" indent="0">
              <a:buNone/>
            </a:pPr>
            <a:r>
              <a:rPr lang="nl-BE" sz="1200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&gt; etasq(Model_ANOVA)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             Partial eta^2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Academiejaar    0.02132412</a:t>
            </a:r>
          </a:p>
          <a:p>
            <a:pPr marL="0" indent="0">
              <a:buNone/>
            </a:pPr>
            <a:r>
              <a:rPr lang="nl-BE" sz="1200" b="0" dirty="0">
                <a:latin typeface="Courier New" charset="0"/>
                <a:cs typeface="Courier New" charset="0"/>
              </a:rPr>
              <a:t>Residuals               NA</a:t>
            </a:r>
            <a:endParaRPr lang="nl-BE" sz="1100" b="0" dirty="0">
              <a:latin typeface="Courier New" charset="0"/>
              <a:cs typeface="Courier New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0E20F15-869E-D047-86A1-4E2FCB778B81}"/>
              </a:ext>
            </a:extLst>
          </p:cNvPr>
          <p:cNvSpPr/>
          <p:nvPr/>
        </p:nvSpPr>
        <p:spPr bwMode="auto">
          <a:xfrm>
            <a:off x="130243" y="1269632"/>
            <a:ext cx="11929236" cy="114495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5CCCA83-7EAF-E641-8885-F42EB32DE4F1}"/>
              </a:ext>
            </a:extLst>
          </p:cNvPr>
          <p:cNvSpPr txBox="1"/>
          <p:nvPr/>
        </p:nvSpPr>
        <p:spPr>
          <a:xfrm>
            <a:off x="4200939" y="1210921"/>
            <a:ext cx="7871792" cy="1225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342900" indent="-342900">
              <a:buFontTx/>
              <a:buAutoNum type="alphaUcParenR"/>
            </a:pPr>
            <a:r>
              <a:rPr lang="nl-BE" sz="1500" i="1" dirty="0">
                <a:solidFill>
                  <a:schemeClr val="tx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Resultaat statistiek verschilt significant tussen academiejaren. Het gaat om een klein effect.</a:t>
            </a:r>
          </a:p>
          <a:p>
            <a:pPr marL="342900" indent="-342900">
              <a:buAutoNum type="alphaUcParenR"/>
            </a:pPr>
            <a:r>
              <a:rPr lang="nl-BE" sz="1500" i="1" dirty="0">
                <a:solidFill>
                  <a:schemeClr val="tx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 variantie in resultaten binnen academiejaren is significant anders</a:t>
            </a:r>
          </a:p>
          <a:p>
            <a:pPr marL="342900" indent="-342900">
              <a:buFontTx/>
              <a:buAutoNum type="alphaUcParenR"/>
            </a:pPr>
            <a:r>
              <a:rPr lang="nl-BE" sz="1500" i="1" dirty="0">
                <a:solidFill>
                  <a:schemeClr val="tx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Resultaat statistiek verschilt niet significant tussen academiejaren, maar er is wel een klein effect</a:t>
            </a:r>
            <a:r>
              <a:rPr lang="nl-BE" sz="1500" i="1" dirty="0">
                <a:solidFill>
                  <a:schemeClr val="accent6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9EB58FC-A90E-F64C-98A0-EEE064F66216}"/>
              </a:ext>
            </a:extLst>
          </p:cNvPr>
          <p:cNvSpPr txBox="1"/>
          <p:nvPr/>
        </p:nvSpPr>
        <p:spPr>
          <a:xfrm>
            <a:off x="468422" y="1392941"/>
            <a:ext cx="2886075" cy="430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Welke conclusie is JUIST?</a:t>
            </a:r>
          </a:p>
        </p:txBody>
      </p:sp>
    </p:spTree>
    <p:extLst>
      <p:ext uri="{BB962C8B-B14F-4D97-AF65-F5344CB8AC3E}">
        <p14:creationId xmlns:p14="http://schemas.microsoft.com/office/powerpoint/2010/main" val="930669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86AF7-2311-3A49-84CF-C521268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goed is het model?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156021-CE2C-794F-8DBA-37752D4A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Methode 2</a:t>
            </a:r>
          </a:p>
          <a:p>
            <a:pPr lvl="1"/>
            <a:r>
              <a:rPr lang="nl-BE" b="1" dirty="0">
                <a:solidFill>
                  <a:schemeClr val="accent3"/>
                </a:solidFill>
              </a:rPr>
              <a:t>TSS</a:t>
            </a:r>
            <a:r>
              <a:rPr lang="nl-BE" dirty="0"/>
              <a:t>: onafhankelijk van model/regressielijn</a:t>
            </a:r>
          </a:p>
          <a:p>
            <a:pPr lvl="1"/>
            <a:r>
              <a:rPr lang="nl-BE" u="sng" dirty="0"/>
              <a:t>Doel</a:t>
            </a:r>
            <a:r>
              <a:rPr lang="nl-BE" dirty="0"/>
              <a:t>:</a:t>
            </a:r>
          </a:p>
          <a:p>
            <a:pPr lvl="2"/>
            <a:r>
              <a:rPr lang="nl-BE" b="1" dirty="0">
                <a:solidFill>
                  <a:schemeClr val="accent2"/>
                </a:solidFill>
              </a:rPr>
              <a:t>SSE</a:t>
            </a:r>
            <a:r>
              <a:rPr lang="nl-BE" dirty="0"/>
              <a:t> </a:t>
            </a:r>
            <a:r>
              <a:rPr lang="nl-BE" b="1" dirty="0">
                <a:solidFill>
                  <a:srgbClr val="FF0000"/>
                </a:solidFill>
              </a:rPr>
              <a:t>zo klein mogelijk</a:t>
            </a:r>
          </a:p>
          <a:p>
            <a:pPr lvl="2"/>
            <a:r>
              <a:rPr lang="nl-BE" b="1" dirty="0">
                <a:solidFill>
                  <a:schemeClr val="accent6"/>
                </a:solidFill>
              </a:rPr>
              <a:t>RSS zo groot mogelijk</a:t>
            </a:r>
          </a:p>
          <a:p>
            <a:pPr lvl="1"/>
            <a:endParaRPr lang="nl-BE" dirty="0"/>
          </a:p>
          <a:p>
            <a:pPr marL="0" indent="0">
              <a:buNone/>
            </a:pPr>
            <a:endParaRPr lang="nl-BE" sz="2000" b="0" i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EA76B-F85A-A846-9DBE-339EECE74C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63895" y="2947241"/>
            <a:ext cx="3837403" cy="3340989"/>
            <a:chOff x="2789" y="1424"/>
            <a:chExt cx="2837" cy="247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9D0B3E2-012E-E14F-89B5-E0EF4E245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73"/>
              <a:ext cx="2423" cy="0"/>
            </a:xfrm>
            <a:custGeom>
              <a:avLst/>
              <a:gdLst>
                <a:gd name="T0" fmla="*/ 0 w 3798"/>
                <a:gd name="T1" fmla="*/ 0 w 3798"/>
                <a:gd name="T2" fmla="*/ 629 w 379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798">
                  <a:moveTo>
                    <a:pt x="0" y="0"/>
                  </a:moveTo>
                  <a:lnTo>
                    <a:pt x="0" y="0"/>
                  </a:lnTo>
                  <a:lnTo>
                    <a:pt x="379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96A611-22BD-FD49-B127-A79E0EF74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127C87E-77C4-9F41-A81A-01E23343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3902716-A6B1-2142-890D-2CE148B2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63DBEBE-F6A0-394A-B2E3-7D6F76A53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7B878B-A6A0-534D-8614-45C84524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3673"/>
              <a:ext cx="0" cy="61"/>
            </a:xfrm>
            <a:custGeom>
              <a:avLst/>
              <a:gdLst>
                <a:gd name="T0" fmla="*/ 0 h 96"/>
                <a:gd name="T1" fmla="*/ 0 h 96"/>
                <a:gd name="T2" fmla="*/ 16 h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4B987B1-F3FA-C844-BEBC-F8C4FFABA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863"/>
              <a:ext cx="28" cy="8"/>
            </a:xfrm>
            <a:custGeom>
              <a:avLst/>
              <a:gdLst>
                <a:gd name="T0" fmla="*/ 0 w 44"/>
                <a:gd name="T1" fmla="*/ 2 h 14"/>
                <a:gd name="T2" fmla="*/ 0 w 44"/>
                <a:gd name="T3" fmla="*/ 2 h 14"/>
                <a:gd name="T4" fmla="*/ 0 w 44"/>
                <a:gd name="T5" fmla="*/ 0 h 14"/>
                <a:gd name="T6" fmla="*/ 7 w 44"/>
                <a:gd name="T7" fmla="*/ 0 h 14"/>
                <a:gd name="T8" fmla="*/ 7 w 44"/>
                <a:gd name="T9" fmla="*/ 2 h 14"/>
                <a:gd name="T10" fmla="*/ 0 w 44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5C05A4-C25E-0D49-89BE-6D1A4E24D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3820"/>
              <a:ext cx="27" cy="73"/>
            </a:xfrm>
            <a:custGeom>
              <a:avLst/>
              <a:gdLst>
                <a:gd name="T0" fmla="*/ 7 w 42"/>
                <a:gd name="T1" fmla="*/ 18 h 115"/>
                <a:gd name="T2" fmla="*/ 7 w 42"/>
                <a:gd name="T3" fmla="*/ 18 h 115"/>
                <a:gd name="T4" fmla="*/ 5 w 42"/>
                <a:gd name="T5" fmla="*/ 18 h 115"/>
                <a:gd name="T6" fmla="*/ 5 w 42"/>
                <a:gd name="T7" fmla="*/ 4 h 115"/>
                <a:gd name="T8" fmla="*/ 3 w 42"/>
                <a:gd name="T9" fmla="*/ 6 h 115"/>
                <a:gd name="T10" fmla="*/ 0 w 42"/>
                <a:gd name="T11" fmla="*/ 7 h 115"/>
                <a:gd name="T12" fmla="*/ 0 w 42"/>
                <a:gd name="T13" fmla="*/ 4 h 115"/>
                <a:gd name="T14" fmla="*/ 4 w 42"/>
                <a:gd name="T15" fmla="*/ 3 h 115"/>
                <a:gd name="T16" fmla="*/ 6 w 42"/>
                <a:gd name="T17" fmla="*/ 0 h 115"/>
                <a:gd name="T18" fmla="*/ 7 w 42"/>
                <a:gd name="T19" fmla="*/ 0 h 115"/>
                <a:gd name="T20" fmla="*/ 7 w 42"/>
                <a:gd name="T21" fmla="*/ 18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42" y="115"/>
                  </a:lnTo>
                  <a:lnTo>
                    <a:pt x="28" y="115"/>
                  </a:lnTo>
                  <a:lnTo>
                    <a:pt x="28" y="26"/>
                  </a:lnTo>
                  <a:cubicBezTo>
                    <a:pt x="25" y="29"/>
                    <a:pt x="20" y="32"/>
                    <a:pt x="15" y="36"/>
                  </a:cubicBezTo>
                  <a:cubicBezTo>
                    <a:pt x="9" y="39"/>
                    <a:pt x="4" y="41"/>
                    <a:pt x="0" y="43"/>
                  </a:cubicBezTo>
                  <a:lnTo>
                    <a:pt x="0" y="29"/>
                  </a:lnTo>
                  <a:cubicBezTo>
                    <a:pt x="8" y="26"/>
                    <a:pt x="15" y="21"/>
                    <a:pt x="21" y="16"/>
                  </a:cubicBezTo>
                  <a:cubicBezTo>
                    <a:pt x="26" y="11"/>
                    <a:pt x="31" y="5"/>
                    <a:pt x="33" y="0"/>
                  </a:cubicBezTo>
                  <a:lnTo>
                    <a:pt x="42" y="0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10CD9C8-6859-4D44-BED2-278F08F34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4FA3A6-7798-6A49-B514-8D392968A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4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8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3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4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3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87DE-5870-F745-A456-2E4772A7C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3863"/>
              <a:ext cx="28" cy="8"/>
            </a:xfrm>
            <a:custGeom>
              <a:avLst/>
              <a:gdLst>
                <a:gd name="T0" fmla="*/ 0 w 43"/>
                <a:gd name="T1" fmla="*/ 2 h 14"/>
                <a:gd name="T2" fmla="*/ 0 w 43"/>
                <a:gd name="T3" fmla="*/ 2 h 14"/>
                <a:gd name="T4" fmla="*/ 0 w 43"/>
                <a:gd name="T5" fmla="*/ 0 h 14"/>
                <a:gd name="T6" fmla="*/ 8 w 43"/>
                <a:gd name="T7" fmla="*/ 0 h 14"/>
                <a:gd name="T8" fmla="*/ 8 w 43"/>
                <a:gd name="T9" fmla="*/ 2 h 14"/>
                <a:gd name="T10" fmla="*/ 0 w 43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1F50AB5-099C-0243-BF28-2C8295F9D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2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4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8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4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2C2C456-0922-C145-938E-E3D835A83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1E60341-FD58-804B-A536-5DD729BD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821"/>
              <a:ext cx="49" cy="73"/>
            </a:xfrm>
            <a:custGeom>
              <a:avLst/>
              <a:gdLst>
                <a:gd name="T0" fmla="*/ 0 w 76"/>
                <a:gd name="T1" fmla="*/ 14 h 115"/>
                <a:gd name="T2" fmla="*/ 0 w 76"/>
                <a:gd name="T3" fmla="*/ 14 h 115"/>
                <a:gd name="T4" fmla="*/ 3 w 76"/>
                <a:gd name="T5" fmla="*/ 13 h 115"/>
                <a:gd name="T6" fmla="*/ 4 w 76"/>
                <a:gd name="T7" fmla="*/ 16 h 115"/>
                <a:gd name="T8" fmla="*/ 6 w 76"/>
                <a:gd name="T9" fmla="*/ 17 h 115"/>
                <a:gd name="T10" fmla="*/ 10 w 76"/>
                <a:gd name="T11" fmla="*/ 16 h 115"/>
                <a:gd name="T12" fmla="*/ 10 w 76"/>
                <a:gd name="T13" fmla="*/ 12 h 115"/>
                <a:gd name="T14" fmla="*/ 10 w 76"/>
                <a:gd name="T15" fmla="*/ 10 h 115"/>
                <a:gd name="T16" fmla="*/ 6 w 76"/>
                <a:gd name="T17" fmla="*/ 8 h 115"/>
                <a:gd name="T18" fmla="*/ 4 w 76"/>
                <a:gd name="T19" fmla="*/ 9 h 115"/>
                <a:gd name="T20" fmla="*/ 3 w 76"/>
                <a:gd name="T21" fmla="*/ 10 h 115"/>
                <a:gd name="T22" fmla="*/ 1 w 76"/>
                <a:gd name="T23" fmla="*/ 10 h 115"/>
                <a:gd name="T24" fmla="*/ 3 w 76"/>
                <a:gd name="T25" fmla="*/ 0 h 115"/>
                <a:gd name="T26" fmla="*/ 12 w 76"/>
                <a:gd name="T27" fmla="*/ 0 h 115"/>
                <a:gd name="T28" fmla="*/ 12 w 76"/>
                <a:gd name="T29" fmla="*/ 3 h 115"/>
                <a:gd name="T30" fmla="*/ 4 w 76"/>
                <a:gd name="T31" fmla="*/ 3 h 115"/>
                <a:gd name="T32" fmla="*/ 3 w 76"/>
                <a:gd name="T33" fmla="*/ 7 h 115"/>
                <a:gd name="T34" fmla="*/ 7 w 76"/>
                <a:gd name="T35" fmla="*/ 6 h 115"/>
                <a:gd name="T36" fmla="*/ 12 w 76"/>
                <a:gd name="T37" fmla="*/ 8 h 115"/>
                <a:gd name="T38" fmla="*/ 14 w 76"/>
                <a:gd name="T39" fmla="*/ 12 h 115"/>
                <a:gd name="T40" fmla="*/ 12 w 76"/>
                <a:gd name="T41" fmla="*/ 17 h 115"/>
                <a:gd name="T42" fmla="*/ 6 w 76"/>
                <a:gd name="T43" fmla="*/ 18 h 115"/>
                <a:gd name="T44" fmla="*/ 2 w 76"/>
                <a:gd name="T45" fmla="*/ 17 h 115"/>
                <a:gd name="T46" fmla="*/ 0 w 76"/>
                <a:gd name="T47" fmla="*/ 14 h 115"/>
                <a:gd name="T48" fmla="*/ 0 w 76"/>
                <a:gd name="T49" fmla="*/ 14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115">
                  <a:moveTo>
                    <a:pt x="0" y="83"/>
                  </a:moveTo>
                  <a:lnTo>
                    <a:pt x="0" y="83"/>
                  </a:lnTo>
                  <a:lnTo>
                    <a:pt x="15" y="82"/>
                  </a:lnTo>
                  <a:cubicBezTo>
                    <a:pt x="16" y="89"/>
                    <a:pt x="19" y="95"/>
                    <a:pt x="23" y="98"/>
                  </a:cubicBezTo>
                  <a:cubicBezTo>
                    <a:pt x="27" y="102"/>
                    <a:pt x="31" y="104"/>
                    <a:pt x="37" y="104"/>
                  </a:cubicBezTo>
                  <a:cubicBezTo>
                    <a:pt x="44" y="104"/>
                    <a:pt x="50" y="101"/>
                    <a:pt x="54" y="96"/>
                  </a:cubicBezTo>
                  <a:cubicBezTo>
                    <a:pt x="59" y="91"/>
                    <a:pt x="61" y="84"/>
                    <a:pt x="61" y="76"/>
                  </a:cubicBezTo>
                  <a:cubicBezTo>
                    <a:pt x="61" y="68"/>
                    <a:pt x="59" y="62"/>
                    <a:pt x="55" y="57"/>
                  </a:cubicBezTo>
                  <a:cubicBezTo>
                    <a:pt x="50" y="52"/>
                    <a:pt x="44" y="50"/>
                    <a:pt x="37" y="50"/>
                  </a:cubicBezTo>
                  <a:cubicBezTo>
                    <a:pt x="32" y="50"/>
                    <a:pt x="28" y="51"/>
                    <a:pt x="25" y="53"/>
                  </a:cubicBezTo>
                  <a:cubicBezTo>
                    <a:pt x="21" y="55"/>
                    <a:pt x="18" y="58"/>
                    <a:pt x="16" y="61"/>
                  </a:cubicBezTo>
                  <a:lnTo>
                    <a:pt x="3" y="59"/>
                  </a:lnTo>
                  <a:lnTo>
                    <a:pt x="14" y="0"/>
                  </a:lnTo>
                  <a:lnTo>
                    <a:pt x="71" y="0"/>
                  </a:lnTo>
                  <a:lnTo>
                    <a:pt x="71" y="14"/>
                  </a:lnTo>
                  <a:lnTo>
                    <a:pt x="25" y="14"/>
                  </a:lnTo>
                  <a:lnTo>
                    <a:pt x="19" y="45"/>
                  </a:lnTo>
                  <a:cubicBezTo>
                    <a:pt x="26" y="40"/>
                    <a:pt x="33" y="38"/>
                    <a:pt x="41" y="38"/>
                  </a:cubicBezTo>
                  <a:cubicBezTo>
                    <a:pt x="51" y="38"/>
                    <a:pt x="59" y="41"/>
                    <a:pt x="66" y="48"/>
                  </a:cubicBezTo>
                  <a:cubicBezTo>
                    <a:pt x="73" y="55"/>
                    <a:pt x="76" y="64"/>
                    <a:pt x="76" y="75"/>
                  </a:cubicBezTo>
                  <a:cubicBezTo>
                    <a:pt x="76" y="85"/>
                    <a:pt x="73" y="94"/>
                    <a:pt x="67" y="102"/>
                  </a:cubicBezTo>
                  <a:cubicBezTo>
                    <a:pt x="60" y="111"/>
                    <a:pt x="50" y="115"/>
                    <a:pt x="37" y="115"/>
                  </a:cubicBezTo>
                  <a:cubicBezTo>
                    <a:pt x="27" y="115"/>
                    <a:pt x="18" y="113"/>
                    <a:pt x="12" y="107"/>
                  </a:cubicBezTo>
                  <a:cubicBezTo>
                    <a:pt x="5" y="101"/>
                    <a:pt x="1" y="9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EFD0B9A-C478-2844-AE52-9594DBC1C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" y="3820"/>
              <a:ext cx="47" cy="74"/>
            </a:xfrm>
            <a:custGeom>
              <a:avLst/>
              <a:gdLst>
                <a:gd name="T0" fmla="*/ 0 w 74"/>
                <a:gd name="T1" fmla="*/ 9 h 117"/>
                <a:gd name="T2" fmla="*/ 0 w 74"/>
                <a:gd name="T3" fmla="*/ 9 h 117"/>
                <a:gd name="T4" fmla="*/ 1 w 74"/>
                <a:gd name="T5" fmla="*/ 4 h 117"/>
                <a:gd name="T6" fmla="*/ 3 w 74"/>
                <a:gd name="T7" fmla="*/ 1 h 117"/>
                <a:gd name="T8" fmla="*/ 6 w 74"/>
                <a:gd name="T9" fmla="*/ 0 h 117"/>
                <a:gd name="T10" fmla="*/ 9 w 74"/>
                <a:gd name="T11" fmla="*/ 1 h 117"/>
                <a:gd name="T12" fmla="*/ 11 w 74"/>
                <a:gd name="T13" fmla="*/ 3 h 117"/>
                <a:gd name="T14" fmla="*/ 11 w 74"/>
                <a:gd name="T15" fmla="*/ 5 h 117"/>
                <a:gd name="T16" fmla="*/ 12 w 74"/>
                <a:gd name="T17" fmla="*/ 9 h 117"/>
                <a:gd name="T18" fmla="*/ 11 w 74"/>
                <a:gd name="T19" fmla="*/ 15 h 117"/>
                <a:gd name="T20" fmla="*/ 10 w 74"/>
                <a:gd name="T21" fmla="*/ 18 h 117"/>
                <a:gd name="T22" fmla="*/ 6 w 74"/>
                <a:gd name="T23" fmla="*/ 19 h 117"/>
                <a:gd name="T24" fmla="*/ 2 w 74"/>
                <a:gd name="T25" fmla="*/ 17 h 117"/>
                <a:gd name="T26" fmla="*/ 0 w 74"/>
                <a:gd name="T27" fmla="*/ 9 h 117"/>
                <a:gd name="T28" fmla="*/ 0 w 74"/>
                <a:gd name="T29" fmla="*/ 9 h 117"/>
                <a:gd name="T30" fmla="*/ 3 w 74"/>
                <a:gd name="T31" fmla="*/ 9 h 117"/>
                <a:gd name="T32" fmla="*/ 3 w 74"/>
                <a:gd name="T33" fmla="*/ 9 h 117"/>
                <a:gd name="T34" fmla="*/ 3 w 74"/>
                <a:gd name="T35" fmla="*/ 16 h 117"/>
                <a:gd name="T36" fmla="*/ 6 w 74"/>
                <a:gd name="T37" fmla="*/ 17 h 117"/>
                <a:gd name="T38" fmla="*/ 9 w 74"/>
                <a:gd name="T39" fmla="*/ 16 h 117"/>
                <a:gd name="T40" fmla="*/ 10 w 74"/>
                <a:gd name="T41" fmla="*/ 9 h 117"/>
                <a:gd name="T42" fmla="*/ 9 w 74"/>
                <a:gd name="T43" fmla="*/ 3 h 117"/>
                <a:gd name="T44" fmla="*/ 6 w 74"/>
                <a:gd name="T45" fmla="*/ 2 h 117"/>
                <a:gd name="T46" fmla="*/ 3 w 74"/>
                <a:gd name="T47" fmla="*/ 3 h 117"/>
                <a:gd name="T48" fmla="*/ 3 w 74"/>
                <a:gd name="T49" fmla="*/ 9 h 117"/>
                <a:gd name="T50" fmla="*/ 3 w 74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1" y="35"/>
                    <a:pt x="4" y="26"/>
                  </a:cubicBezTo>
                  <a:cubicBezTo>
                    <a:pt x="7" y="18"/>
                    <a:pt x="11" y="12"/>
                    <a:pt x="16" y="7"/>
                  </a:cubicBezTo>
                  <a:cubicBezTo>
                    <a:pt x="22" y="3"/>
                    <a:pt x="29" y="0"/>
                    <a:pt x="37" y="0"/>
                  </a:cubicBezTo>
                  <a:cubicBezTo>
                    <a:pt x="43" y="0"/>
                    <a:pt x="49" y="2"/>
                    <a:pt x="53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0" y="25"/>
                    <a:pt x="72" y="32"/>
                  </a:cubicBezTo>
                  <a:cubicBezTo>
                    <a:pt x="73" y="39"/>
                    <a:pt x="74" y="48"/>
                    <a:pt x="74" y="59"/>
                  </a:cubicBezTo>
                  <a:cubicBezTo>
                    <a:pt x="74" y="72"/>
                    <a:pt x="73" y="83"/>
                    <a:pt x="70" y="92"/>
                  </a:cubicBezTo>
                  <a:cubicBezTo>
                    <a:pt x="67" y="100"/>
                    <a:pt x="63" y="106"/>
                    <a:pt x="58" y="111"/>
                  </a:cubicBezTo>
                  <a:cubicBezTo>
                    <a:pt x="52" y="115"/>
                    <a:pt x="45" y="117"/>
                    <a:pt x="37" y="117"/>
                  </a:cubicBezTo>
                  <a:cubicBezTo>
                    <a:pt x="26" y="117"/>
                    <a:pt x="17" y="113"/>
                    <a:pt x="11" y="106"/>
                  </a:cubicBezTo>
                  <a:cubicBezTo>
                    <a:pt x="3" y="96"/>
                    <a:pt x="0" y="80"/>
                    <a:pt x="0" y="59"/>
                  </a:cubicBezTo>
                  <a:close/>
                  <a:moveTo>
                    <a:pt x="14" y="59"/>
                  </a:moveTo>
                  <a:lnTo>
                    <a:pt x="14" y="59"/>
                  </a:lnTo>
                  <a:cubicBezTo>
                    <a:pt x="14" y="78"/>
                    <a:pt x="16" y="90"/>
                    <a:pt x="21" y="97"/>
                  </a:cubicBezTo>
                  <a:cubicBezTo>
                    <a:pt x="25" y="103"/>
                    <a:pt x="31" y="106"/>
                    <a:pt x="37" y="106"/>
                  </a:cubicBezTo>
                  <a:cubicBezTo>
                    <a:pt x="43" y="106"/>
                    <a:pt x="49" y="103"/>
                    <a:pt x="53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3" y="21"/>
                  </a:cubicBezTo>
                  <a:cubicBezTo>
                    <a:pt x="49" y="15"/>
                    <a:pt x="43" y="12"/>
                    <a:pt x="37" y="12"/>
                  </a:cubicBezTo>
                  <a:cubicBezTo>
                    <a:pt x="30" y="12"/>
                    <a:pt x="25" y="15"/>
                    <a:pt x="21" y="20"/>
                  </a:cubicBezTo>
                  <a:cubicBezTo>
                    <a:pt x="17" y="27"/>
                    <a:pt x="14" y="40"/>
                    <a:pt x="14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CC1052-C12A-C84F-AFA5-047EB2E9D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FFF5EC0-1EA1-B840-A65F-056C87D49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6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3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6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49" y="103"/>
                    <a:pt x="54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4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69026DA-A1E8-9741-83D2-CF676B525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6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4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7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49" y="103"/>
                    <a:pt x="54" y="96"/>
                  </a:cubicBezTo>
                  <a:cubicBezTo>
                    <a:pt x="58" y="90"/>
                    <a:pt x="60" y="78"/>
                    <a:pt x="60" y="59"/>
                  </a:cubicBezTo>
                  <a:cubicBezTo>
                    <a:pt x="60" y="40"/>
                    <a:pt x="58" y="28"/>
                    <a:pt x="54" y="21"/>
                  </a:cubicBezTo>
                  <a:cubicBezTo>
                    <a:pt x="49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C3A451A-6E36-384D-A5AF-C9D22C86B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F85C4EE-2D21-C748-8F00-B55DF64B0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" y="3821"/>
              <a:ext cx="48" cy="73"/>
            </a:xfrm>
            <a:custGeom>
              <a:avLst/>
              <a:gdLst>
                <a:gd name="T0" fmla="*/ 0 w 76"/>
                <a:gd name="T1" fmla="*/ 14 h 115"/>
                <a:gd name="T2" fmla="*/ 0 w 76"/>
                <a:gd name="T3" fmla="*/ 14 h 115"/>
                <a:gd name="T4" fmla="*/ 3 w 76"/>
                <a:gd name="T5" fmla="*/ 13 h 115"/>
                <a:gd name="T6" fmla="*/ 4 w 76"/>
                <a:gd name="T7" fmla="*/ 16 h 115"/>
                <a:gd name="T8" fmla="*/ 6 w 76"/>
                <a:gd name="T9" fmla="*/ 17 h 115"/>
                <a:gd name="T10" fmla="*/ 8 w 76"/>
                <a:gd name="T11" fmla="*/ 16 h 115"/>
                <a:gd name="T12" fmla="*/ 10 w 76"/>
                <a:gd name="T13" fmla="*/ 12 h 115"/>
                <a:gd name="T14" fmla="*/ 8 w 76"/>
                <a:gd name="T15" fmla="*/ 10 h 115"/>
                <a:gd name="T16" fmla="*/ 6 w 76"/>
                <a:gd name="T17" fmla="*/ 8 h 115"/>
                <a:gd name="T18" fmla="*/ 4 w 76"/>
                <a:gd name="T19" fmla="*/ 9 h 115"/>
                <a:gd name="T20" fmla="*/ 3 w 76"/>
                <a:gd name="T21" fmla="*/ 10 h 115"/>
                <a:gd name="T22" fmla="*/ 1 w 76"/>
                <a:gd name="T23" fmla="*/ 10 h 115"/>
                <a:gd name="T24" fmla="*/ 2 w 76"/>
                <a:gd name="T25" fmla="*/ 0 h 115"/>
                <a:gd name="T26" fmla="*/ 11 w 76"/>
                <a:gd name="T27" fmla="*/ 0 h 115"/>
                <a:gd name="T28" fmla="*/ 11 w 76"/>
                <a:gd name="T29" fmla="*/ 3 h 115"/>
                <a:gd name="T30" fmla="*/ 4 w 76"/>
                <a:gd name="T31" fmla="*/ 3 h 115"/>
                <a:gd name="T32" fmla="*/ 3 w 76"/>
                <a:gd name="T33" fmla="*/ 7 h 115"/>
                <a:gd name="T34" fmla="*/ 6 w 76"/>
                <a:gd name="T35" fmla="*/ 6 h 115"/>
                <a:gd name="T36" fmla="*/ 10 w 76"/>
                <a:gd name="T37" fmla="*/ 8 h 115"/>
                <a:gd name="T38" fmla="*/ 12 w 76"/>
                <a:gd name="T39" fmla="*/ 12 h 115"/>
                <a:gd name="T40" fmla="*/ 11 w 76"/>
                <a:gd name="T41" fmla="*/ 17 h 115"/>
                <a:gd name="T42" fmla="*/ 6 w 76"/>
                <a:gd name="T43" fmla="*/ 18 h 115"/>
                <a:gd name="T44" fmla="*/ 2 w 76"/>
                <a:gd name="T45" fmla="*/ 17 h 115"/>
                <a:gd name="T46" fmla="*/ 0 w 76"/>
                <a:gd name="T47" fmla="*/ 14 h 115"/>
                <a:gd name="T48" fmla="*/ 0 w 76"/>
                <a:gd name="T49" fmla="*/ 14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115">
                  <a:moveTo>
                    <a:pt x="0" y="83"/>
                  </a:moveTo>
                  <a:lnTo>
                    <a:pt x="0" y="83"/>
                  </a:lnTo>
                  <a:lnTo>
                    <a:pt x="15" y="82"/>
                  </a:lnTo>
                  <a:cubicBezTo>
                    <a:pt x="16" y="89"/>
                    <a:pt x="18" y="95"/>
                    <a:pt x="22" y="98"/>
                  </a:cubicBezTo>
                  <a:cubicBezTo>
                    <a:pt x="26" y="102"/>
                    <a:pt x="31" y="104"/>
                    <a:pt x="37" y="104"/>
                  </a:cubicBezTo>
                  <a:cubicBezTo>
                    <a:pt x="43" y="104"/>
                    <a:pt x="49" y="101"/>
                    <a:pt x="54" y="96"/>
                  </a:cubicBezTo>
                  <a:cubicBezTo>
                    <a:pt x="58" y="91"/>
                    <a:pt x="61" y="84"/>
                    <a:pt x="61" y="76"/>
                  </a:cubicBezTo>
                  <a:cubicBezTo>
                    <a:pt x="61" y="68"/>
                    <a:pt x="58" y="62"/>
                    <a:pt x="54" y="57"/>
                  </a:cubicBezTo>
                  <a:cubicBezTo>
                    <a:pt x="49" y="52"/>
                    <a:pt x="44" y="50"/>
                    <a:pt x="36" y="50"/>
                  </a:cubicBezTo>
                  <a:cubicBezTo>
                    <a:pt x="32" y="50"/>
                    <a:pt x="28" y="51"/>
                    <a:pt x="24" y="53"/>
                  </a:cubicBezTo>
                  <a:cubicBezTo>
                    <a:pt x="20" y="55"/>
                    <a:pt x="18" y="58"/>
                    <a:pt x="15" y="61"/>
                  </a:cubicBezTo>
                  <a:lnTo>
                    <a:pt x="2" y="59"/>
                  </a:lnTo>
                  <a:lnTo>
                    <a:pt x="13" y="0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25" y="14"/>
                  </a:lnTo>
                  <a:lnTo>
                    <a:pt x="18" y="45"/>
                  </a:lnTo>
                  <a:cubicBezTo>
                    <a:pt x="25" y="40"/>
                    <a:pt x="32" y="38"/>
                    <a:pt x="40" y="38"/>
                  </a:cubicBezTo>
                  <a:cubicBezTo>
                    <a:pt x="50" y="38"/>
                    <a:pt x="58" y="41"/>
                    <a:pt x="65" y="48"/>
                  </a:cubicBezTo>
                  <a:cubicBezTo>
                    <a:pt x="72" y="55"/>
                    <a:pt x="76" y="64"/>
                    <a:pt x="76" y="75"/>
                  </a:cubicBezTo>
                  <a:cubicBezTo>
                    <a:pt x="76" y="85"/>
                    <a:pt x="73" y="94"/>
                    <a:pt x="67" y="102"/>
                  </a:cubicBezTo>
                  <a:cubicBezTo>
                    <a:pt x="59" y="111"/>
                    <a:pt x="49" y="115"/>
                    <a:pt x="37" y="115"/>
                  </a:cubicBezTo>
                  <a:cubicBezTo>
                    <a:pt x="26" y="115"/>
                    <a:pt x="18" y="113"/>
                    <a:pt x="11" y="107"/>
                  </a:cubicBezTo>
                  <a:cubicBezTo>
                    <a:pt x="4" y="101"/>
                    <a:pt x="1" y="93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129FA9A-2634-DE42-BA61-25921A625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" y="3820"/>
              <a:ext cx="27" cy="73"/>
            </a:xfrm>
            <a:custGeom>
              <a:avLst/>
              <a:gdLst>
                <a:gd name="T0" fmla="*/ 7 w 42"/>
                <a:gd name="T1" fmla="*/ 18 h 115"/>
                <a:gd name="T2" fmla="*/ 7 w 42"/>
                <a:gd name="T3" fmla="*/ 18 h 115"/>
                <a:gd name="T4" fmla="*/ 5 w 42"/>
                <a:gd name="T5" fmla="*/ 18 h 115"/>
                <a:gd name="T6" fmla="*/ 5 w 42"/>
                <a:gd name="T7" fmla="*/ 4 h 115"/>
                <a:gd name="T8" fmla="*/ 3 w 42"/>
                <a:gd name="T9" fmla="*/ 6 h 115"/>
                <a:gd name="T10" fmla="*/ 0 w 42"/>
                <a:gd name="T11" fmla="*/ 7 h 115"/>
                <a:gd name="T12" fmla="*/ 0 w 42"/>
                <a:gd name="T13" fmla="*/ 4 h 115"/>
                <a:gd name="T14" fmla="*/ 3 w 42"/>
                <a:gd name="T15" fmla="*/ 3 h 115"/>
                <a:gd name="T16" fmla="*/ 6 w 42"/>
                <a:gd name="T17" fmla="*/ 0 h 115"/>
                <a:gd name="T18" fmla="*/ 7 w 42"/>
                <a:gd name="T19" fmla="*/ 0 h 115"/>
                <a:gd name="T20" fmla="*/ 7 w 42"/>
                <a:gd name="T21" fmla="*/ 18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15">
                  <a:moveTo>
                    <a:pt x="42" y="115"/>
                  </a:moveTo>
                  <a:lnTo>
                    <a:pt x="42" y="115"/>
                  </a:lnTo>
                  <a:lnTo>
                    <a:pt x="28" y="115"/>
                  </a:lnTo>
                  <a:lnTo>
                    <a:pt x="28" y="26"/>
                  </a:lnTo>
                  <a:cubicBezTo>
                    <a:pt x="24" y="29"/>
                    <a:pt x="20" y="32"/>
                    <a:pt x="14" y="36"/>
                  </a:cubicBezTo>
                  <a:cubicBezTo>
                    <a:pt x="9" y="39"/>
                    <a:pt x="4" y="41"/>
                    <a:pt x="0" y="43"/>
                  </a:cubicBezTo>
                  <a:lnTo>
                    <a:pt x="0" y="29"/>
                  </a:lnTo>
                  <a:cubicBezTo>
                    <a:pt x="7" y="26"/>
                    <a:pt x="14" y="21"/>
                    <a:pt x="20" y="16"/>
                  </a:cubicBezTo>
                  <a:cubicBezTo>
                    <a:pt x="26" y="11"/>
                    <a:pt x="30" y="5"/>
                    <a:pt x="33" y="0"/>
                  </a:cubicBezTo>
                  <a:lnTo>
                    <a:pt x="42" y="0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5A67753-6D32-1F4B-BA09-D25C26055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3883"/>
              <a:ext cx="10" cy="10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0 w 16"/>
                <a:gd name="T5" fmla="*/ 0 h 16"/>
                <a:gd name="T6" fmla="*/ 3 w 16"/>
                <a:gd name="T7" fmla="*/ 0 h 16"/>
                <a:gd name="T8" fmla="*/ 3 w 16"/>
                <a:gd name="T9" fmla="*/ 3 h 16"/>
                <a:gd name="T10" fmla="*/ 0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A11668E-F9CD-924B-9162-DA1A29F3F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" y="3820"/>
              <a:ext cx="48" cy="74"/>
            </a:xfrm>
            <a:custGeom>
              <a:avLst/>
              <a:gdLst>
                <a:gd name="T0" fmla="*/ 0 w 75"/>
                <a:gd name="T1" fmla="*/ 9 h 117"/>
                <a:gd name="T2" fmla="*/ 0 w 75"/>
                <a:gd name="T3" fmla="*/ 9 h 117"/>
                <a:gd name="T4" fmla="*/ 1 w 75"/>
                <a:gd name="T5" fmla="*/ 4 h 117"/>
                <a:gd name="T6" fmla="*/ 3 w 75"/>
                <a:gd name="T7" fmla="*/ 1 h 117"/>
                <a:gd name="T8" fmla="*/ 6 w 75"/>
                <a:gd name="T9" fmla="*/ 0 h 117"/>
                <a:gd name="T10" fmla="*/ 9 w 75"/>
                <a:gd name="T11" fmla="*/ 1 h 117"/>
                <a:gd name="T12" fmla="*/ 11 w 75"/>
                <a:gd name="T13" fmla="*/ 3 h 117"/>
                <a:gd name="T14" fmla="*/ 12 w 75"/>
                <a:gd name="T15" fmla="*/ 5 h 117"/>
                <a:gd name="T16" fmla="*/ 13 w 75"/>
                <a:gd name="T17" fmla="*/ 9 h 117"/>
                <a:gd name="T18" fmla="*/ 12 w 75"/>
                <a:gd name="T19" fmla="*/ 15 h 117"/>
                <a:gd name="T20" fmla="*/ 10 w 75"/>
                <a:gd name="T21" fmla="*/ 18 h 117"/>
                <a:gd name="T22" fmla="*/ 6 w 75"/>
                <a:gd name="T23" fmla="*/ 19 h 117"/>
                <a:gd name="T24" fmla="*/ 2 w 75"/>
                <a:gd name="T25" fmla="*/ 17 h 117"/>
                <a:gd name="T26" fmla="*/ 0 w 75"/>
                <a:gd name="T27" fmla="*/ 9 h 117"/>
                <a:gd name="T28" fmla="*/ 0 w 75"/>
                <a:gd name="T29" fmla="*/ 9 h 117"/>
                <a:gd name="T30" fmla="*/ 3 w 75"/>
                <a:gd name="T31" fmla="*/ 9 h 117"/>
                <a:gd name="T32" fmla="*/ 3 w 75"/>
                <a:gd name="T33" fmla="*/ 9 h 117"/>
                <a:gd name="T34" fmla="*/ 3 w 75"/>
                <a:gd name="T35" fmla="*/ 16 h 117"/>
                <a:gd name="T36" fmla="*/ 6 w 75"/>
                <a:gd name="T37" fmla="*/ 17 h 117"/>
                <a:gd name="T38" fmla="*/ 9 w 75"/>
                <a:gd name="T39" fmla="*/ 16 h 117"/>
                <a:gd name="T40" fmla="*/ 10 w 75"/>
                <a:gd name="T41" fmla="*/ 9 h 117"/>
                <a:gd name="T42" fmla="*/ 9 w 75"/>
                <a:gd name="T43" fmla="*/ 3 h 117"/>
                <a:gd name="T44" fmla="*/ 6 w 75"/>
                <a:gd name="T45" fmla="*/ 2 h 117"/>
                <a:gd name="T46" fmla="*/ 4 w 75"/>
                <a:gd name="T47" fmla="*/ 3 h 117"/>
                <a:gd name="T48" fmla="*/ 3 w 75"/>
                <a:gd name="T49" fmla="*/ 9 h 117"/>
                <a:gd name="T50" fmla="*/ 3 w 75"/>
                <a:gd name="T51" fmla="*/ 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17">
                  <a:moveTo>
                    <a:pt x="0" y="59"/>
                  </a:moveTo>
                  <a:lnTo>
                    <a:pt x="0" y="59"/>
                  </a:lnTo>
                  <a:cubicBezTo>
                    <a:pt x="0" y="45"/>
                    <a:pt x="2" y="35"/>
                    <a:pt x="4" y="26"/>
                  </a:cubicBezTo>
                  <a:cubicBezTo>
                    <a:pt x="7" y="18"/>
                    <a:pt x="11" y="12"/>
                    <a:pt x="17" y="7"/>
                  </a:cubicBezTo>
                  <a:cubicBezTo>
                    <a:pt x="22" y="3"/>
                    <a:pt x="29" y="0"/>
                    <a:pt x="38" y="0"/>
                  </a:cubicBezTo>
                  <a:cubicBezTo>
                    <a:pt x="44" y="0"/>
                    <a:pt x="49" y="2"/>
                    <a:pt x="54" y="4"/>
                  </a:cubicBezTo>
                  <a:cubicBezTo>
                    <a:pt x="58" y="7"/>
                    <a:pt x="62" y="10"/>
                    <a:pt x="65" y="15"/>
                  </a:cubicBezTo>
                  <a:cubicBezTo>
                    <a:pt x="68" y="20"/>
                    <a:pt x="71" y="25"/>
                    <a:pt x="72" y="32"/>
                  </a:cubicBezTo>
                  <a:cubicBezTo>
                    <a:pt x="74" y="39"/>
                    <a:pt x="75" y="48"/>
                    <a:pt x="75" y="59"/>
                  </a:cubicBezTo>
                  <a:cubicBezTo>
                    <a:pt x="75" y="72"/>
                    <a:pt x="74" y="83"/>
                    <a:pt x="71" y="92"/>
                  </a:cubicBezTo>
                  <a:cubicBezTo>
                    <a:pt x="68" y="100"/>
                    <a:pt x="64" y="106"/>
                    <a:pt x="58" y="111"/>
                  </a:cubicBezTo>
                  <a:cubicBezTo>
                    <a:pt x="53" y="115"/>
                    <a:pt x="46" y="117"/>
                    <a:pt x="38" y="117"/>
                  </a:cubicBezTo>
                  <a:cubicBezTo>
                    <a:pt x="27" y="117"/>
                    <a:pt x="18" y="113"/>
                    <a:pt x="12" y="106"/>
                  </a:cubicBezTo>
                  <a:cubicBezTo>
                    <a:pt x="4" y="96"/>
                    <a:pt x="0" y="80"/>
                    <a:pt x="0" y="59"/>
                  </a:cubicBezTo>
                  <a:close/>
                  <a:moveTo>
                    <a:pt x="15" y="59"/>
                  </a:moveTo>
                  <a:lnTo>
                    <a:pt x="15" y="59"/>
                  </a:lnTo>
                  <a:cubicBezTo>
                    <a:pt x="15" y="78"/>
                    <a:pt x="17" y="90"/>
                    <a:pt x="21" y="97"/>
                  </a:cubicBezTo>
                  <a:cubicBezTo>
                    <a:pt x="26" y="103"/>
                    <a:pt x="31" y="106"/>
                    <a:pt x="38" y="106"/>
                  </a:cubicBezTo>
                  <a:cubicBezTo>
                    <a:pt x="44" y="106"/>
                    <a:pt x="50" y="103"/>
                    <a:pt x="54" y="96"/>
                  </a:cubicBezTo>
                  <a:cubicBezTo>
                    <a:pt x="58" y="90"/>
                    <a:pt x="61" y="78"/>
                    <a:pt x="61" y="59"/>
                  </a:cubicBezTo>
                  <a:cubicBezTo>
                    <a:pt x="61" y="40"/>
                    <a:pt x="58" y="28"/>
                    <a:pt x="54" y="21"/>
                  </a:cubicBezTo>
                  <a:cubicBezTo>
                    <a:pt x="50" y="15"/>
                    <a:pt x="44" y="12"/>
                    <a:pt x="37" y="12"/>
                  </a:cubicBezTo>
                  <a:cubicBezTo>
                    <a:pt x="31" y="12"/>
                    <a:pt x="26" y="15"/>
                    <a:pt x="22" y="20"/>
                  </a:cubicBezTo>
                  <a:cubicBezTo>
                    <a:pt x="17" y="27"/>
                    <a:pt x="15" y="40"/>
                    <a:pt x="15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D7A8DFF-9415-204D-8992-2B0F08B02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507"/>
              <a:ext cx="0" cy="2082"/>
            </a:xfrm>
            <a:custGeom>
              <a:avLst/>
              <a:gdLst>
                <a:gd name="T0" fmla="*/ 540 h 3264"/>
                <a:gd name="T1" fmla="*/ 540 h 3264"/>
                <a:gd name="T2" fmla="*/ 0 h 326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264">
                  <a:moveTo>
                    <a:pt x="0" y="3264"/>
                  </a:moveTo>
                  <a:lnTo>
                    <a:pt x="0" y="3264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5FA1613-3DF9-5D42-967F-DFAD5EAC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589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8AA779A-009B-9D4B-8515-ED476539E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3069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ED853B8-3C9F-6C43-87CE-494F078C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548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602237-173C-AF41-8640-3FC4678A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028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C56CBAC-D8E6-314D-9CF9-DD6CA8A8F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507"/>
              <a:ext cx="61" cy="0"/>
            </a:xfrm>
            <a:custGeom>
              <a:avLst/>
              <a:gdLst>
                <a:gd name="T0" fmla="*/ 16 w 96"/>
                <a:gd name="T1" fmla="*/ 16 w 96"/>
                <a:gd name="T2" fmla="*/ 0 w 9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">
                  <a:moveTo>
                    <a:pt x="96" y="0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7DDD4F3-0FB3-7B4A-A7BB-D1F9690A8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647"/>
              <a:ext cx="9" cy="27"/>
            </a:xfrm>
            <a:custGeom>
              <a:avLst/>
              <a:gdLst>
                <a:gd name="T0" fmla="*/ 3 w 14"/>
                <a:gd name="T1" fmla="*/ 7 h 43"/>
                <a:gd name="T2" fmla="*/ 3 w 14"/>
                <a:gd name="T3" fmla="*/ 7 h 43"/>
                <a:gd name="T4" fmla="*/ 0 w 14"/>
                <a:gd name="T5" fmla="*/ 7 h 43"/>
                <a:gd name="T6" fmla="*/ 0 w 14"/>
                <a:gd name="T7" fmla="*/ 0 h 43"/>
                <a:gd name="T8" fmla="*/ 3 w 14"/>
                <a:gd name="T9" fmla="*/ 0 h 43"/>
                <a:gd name="T10" fmla="*/ 3 w 14"/>
                <a:gd name="T11" fmla="*/ 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8C56BEC-7FF6-C84D-8F65-F502E9C55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3605"/>
              <a:ext cx="73" cy="27"/>
            </a:xfrm>
            <a:custGeom>
              <a:avLst/>
              <a:gdLst>
                <a:gd name="T0" fmla="*/ 18 w 115"/>
                <a:gd name="T1" fmla="*/ 0 h 42"/>
                <a:gd name="T2" fmla="*/ 18 w 115"/>
                <a:gd name="T3" fmla="*/ 0 h 42"/>
                <a:gd name="T4" fmla="*/ 18 w 115"/>
                <a:gd name="T5" fmla="*/ 3 h 42"/>
                <a:gd name="T6" fmla="*/ 4 w 115"/>
                <a:gd name="T7" fmla="*/ 3 h 42"/>
                <a:gd name="T8" fmla="*/ 6 w 115"/>
                <a:gd name="T9" fmla="*/ 5 h 42"/>
                <a:gd name="T10" fmla="*/ 7 w 115"/>
                <a:gd name="T11" fmla="*/ 7 h 42"/>
                <a:gd name="T12" fmla="*/ 4 w 115"/>
                <a:gd name="T13" fmla="*/ 7 h 42"/>
                <a:gd name="T14" fmla="*/ 3 w 115"/>
                <a:gd name="T15" fmla="*/ 4 h 42"/>
                <a:gd name="T16" fmla="*/ 0 w 115"/>
                <a:gd name="T17" fmla="*/ 2 h 42"/>
                <a:gd name="T18" fmla="*/ 0 w 115"/>
                <a:gd name="T19" fmla="*/ 0 h 42"/>
                <a:gd name="T20" fmla="*/ 18 w 11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2">
                  <a:moveTo>
                    <a:pt x="115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25" y="14"/>
                  </a:lnTo>
                  <a:cubicBezTo>
                    <a:pt x="28" y="18"/>
                    <a:pt x="32" y="22"/>
                    <a:pt x="35" y="27"/>
                  </a:cubicBezTo>
                  <a:cubicBezTo>
                    <a:pt x="38" y="33"/>
                    <a:pt x="40" y="38"/>
                    <a:pt x="42" y="42"/>
                  </a:cubicBezTo>
                  <a:lnTo>
                    <a:pt x="28" y="42"/>
                  </a:lnTo>
                  <a:cubicBezTo>
                    <a:pt x="25" y="34"/>
                    <a:pt x="20" y="28"/>
                    <a:pt x="15" y="22"/>
                  </a:cubicBezTo>
                  <a:cubicBezTo>
                    <a:pt x="10" y="16"/>
                    <a:pt x="5" y="12"/>
                    <a:pt x="0" y="9"/>
                  </a:cubicBezTo>
                  <a:lnTo>
                    <a:pt x="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302BF2E-AC92-DD4C-A5F9-F21A190D0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567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D6749B-B749-EA4D-BC55-F12627787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3507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8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3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35EEE93-2281-DB45-9730-8AE6237F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126"/>
              <a:ext cx="9" cy="28"/>
            </a:xfrm>
            <a:custGeom>
              <a:avLst/>
              <a:gdLst>
                <a:gd name="T0" fmla="*/ 3 w 14"/>
                <a:gd name="T1" fmla="*/ 8 h 43"/>
                <a:gd name="T2" fmla="*/ 3 w 14"/>
                <a:gd name="T3" fmla="*/ 8 h 43"/>
                <a:gd name="T4" fmla="*/ 0 w 14"/>
                <a:gd name="T5" fmla="*/ 8 h 43"/>
                <a:gd name="T6" fmla="*/ 0 w 14"/>
                <a:gd name="T7" fmla="*/ 0 h 43"/>
                <a:gd name="T8" fmla="*/ 3 w 14"/>
                <a:gd name="T9" fmla="*/ 0 h 43"/>
                <a:gd name="T10" fmla="*/ 3 w 14"/>
                <a:gd name="T11" fmla="*/ 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F4BE8BB-0F27-144B-9CF9-A36134D7C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3071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1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8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7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2"/>
                    <a:pt x="91" y="4"/>
                  </a:cubicBezTo>
                  <a:cubicBezTo>
                    <a:pt x="99" y="7"/>
                    <a:pt x="105" y="11"/>
                    <a:pt x="110" y="17"/>
                  </a:cubicBezTo>
                  <a:cubicBezTo>
                    <a:pt x="114" y="22"/>
                    <a:pt x="117" y="29"/>
                    <a:pt x="117" y="38"/>
                  </a:cubicBezTo>
                  <a:cubicBezTo>
                    <a:pt x="117" y="49"/>
                    <a:pt x="113" y="57"/>
                    <a:pt x="105" y="64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8"/>
                  </a:cubicBezTo>
                  <a:cubicBezTo>
                    <a:pt x="105" y="31"/>
                    <a:pt x="102" y="26"/>
                    <a:pt x="96" y="21"/>
                  </a:cubicBezTo>
                  <a:cubicBezTo>
                    <a:pt x="89" y="17"/>
                    <a:pt x="77" y="15"/>
                    <a:pt x="58" y="15"/>
                  </a:cubicBezTo>
                  <a:cubicBezTo>
                    <a:pt x="39" y="15"/>
                    <a:pt x="27" y="17"/>
                    <a:pt x="21" y="21"/>
                  </a:cubicBezTo>
                  <a:cubicBezTo>
                    <a:pt x="14" y="26"/>
                    <a:pt x="11" y="31"/>
                    <a:pt x="11" y="38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F939AC1-34FC-5C40-AFC4-41D0469DF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047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10ADE1-BF11-6243-B488-09F75CF86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985"/>
              <a:ext cx="74" cy="48"/>
            </a:xfrm>
            <a:custGeom>
              <a:avLst/>
              <a:gdLst>
                <a:gd name="T0" fmla="*/ 14 w 115"/>
                <a:gd name="T1" fmla="*/ 12 h 76"/>
                <a:gd name="T2" fmla="*/ 14 w 115"/>
                <a:gd name="T3" fmla="*/ 12 h 76"/>
                <a:gd name="T4" fmla="*/ 14 w 115"/>
                <a:gd name="T5" fmla="*/ 10 h 76"/>
                <a:gd name="T6" fmla="*/ 17 w 115"/>
                <a:gd name="T7" fmla="*/ 8 h 76"/>
                <a:gd name="T8" fmla="*/ 17 w 115"/>
                <a:gd name="T9" fmla="*/ 6 h 76"/>
                <a:gd name="T10" fmla="*/ 16 w 115"/>
                <a:gd name="T11" fmla="*/ 4 h 76"/>
                <a:gd name="T12" fmla="*/ 13 w 115"/>
                <a:gd name="T13" fmla="*/ 3 h 76"/>
                <a:gd name="T14" fmla="*/ 10 w 115"/>
                <a:gd name="T15" fmla="*/ 4 h 76"/>
                <a:gd name="T16" fmla="*/ 9 w 115"/>
                <a:gd name="T17" fmla="*/ 6 h 76"/>
                <a:gd name="T18" fmla="*/ 9 w 115"/>
                <a:gd name="T19" fmla="*/ 8 h 76"/>
                <a:gd name="T20" fmla="*/ 10 w 115"/>
                <a:gd name="T21" fmla="*/ 10 h 76"/>
                <a:gd name="T22" fmla="*/ 10 w 115"/>
                <a:gd name="T23" fmla="*/ 12 h 76"/>
                <a:gd name="T24" fmla="*/ 0 w 115"/>
                <a:gd name="T25" fmla="*/ 10 h 76"/>
                <a:gd name="T26" fmla="*/ 0 w 115"/>
                <a:gd name="T27" fmla="*/ 1 h 76"/>
                <a:gd name="T28" fmla="*/ 2 w 115"/>
                <a:gd name="T29" fmla="*/ 1 h 76"/>
                <a:gd name="T30" fmla="*/ 2 w 115"/>
                <a:gd name="T31" fmla="*/ 8 h 76"/>
                <a:gd name="T32" fmla="*/ 8 w 115"/>
                <a:gd name="T33" fmla="*/ 9 h 76"/>
                <a:gd name="T34" fmla="*/ 6 w 115"/>
                <a:gd name="T35" fmla="*/ 6 h 76"/>
                <a:gd name="T36" fmla="*/ 8 w 115"/>
                <a:gd name="T37" fmla="*/ 2 h 76"/>
                <a:gd name="T38" fmla="*/ 13 w 115"/>
                <a:gd name="T39" fmla="*/ 0 h 76"/>
                <a:gd name="T40" fmla="*/ 17 w 115"/>
                <a:gd name="T41" fmla="*/ 2 h 76"/>
                <a:gd name="T42" fmla="*/ 20 w 115"/>
                <a:gd name="T43" fmla="*/ 6 h 76"/>
                <a:gd name="T44" fmla="*/ 18 w 115"/>
                <a:gd name="T45" fmla="*/ 10 h 76"/>
                <a:gd name="T46" fmla="*/ 14 w 115"/>
                <a:gd name="T47" fmla="*/ 12 h 76"/>
                <a:gd name="T48" fmla="*/ 14 w 115"/>
                <a:gd name="T49" fmla="*/ 12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76">
                  <a:moveTo>
                    <a:pt x="83" y="76"/>
                  </a:moveTo>
                  <a:lnTo>
                    <a:pt x="83" y="76"/>
                  </a:lnTo>
                  <a:lnTo>
                    <a:pt x="81" y="62"/>
                  </a:lnTo>
                  <a:cubicBezTo>
                    <a:pt x="89" y="60"/>
                    <a:pt x="94" y="58"/>
                    <a:pt x="98" y="54"/>
                  </a:cubicBezTo>
                  <a:cubicBezTo>
                    <a:pt x="101" y="50"/>
                    <a:pt x="103" y="45"/>
                    <a:pt x="103" y="40"/>
                  </a:cubicBezTo>
                  <a:cubicBezTo>
                    <a:pt x="103" y="33"/>
                    <a:pt x="101" y="27"/>
                    <a:pt x="95" y="22"/>
                  </a:cubicBezTo>
                  <a:cubicBezTo>
                    <a:pt x="90" y="18"/>
                    <a:pt x="84" y="15"/>
                    <a:pt x="75" y="15"/>
                  </a:cubicBezTo>
                  <a:cubicBezTo>
                    <a:pt x="67" y="15"/>
                    <a:pt x="61" y="18"/>
                    <a:pt x="56" y="22"/>
                  </a:cubicBezTo>
                  <a:cubicBezTo>
                    <a:pt x="52" y="27"/>
                    <a:pt x="49" y="33"/>
                    <a:pt x="49" y="40"/>
                  </a:cubicBezTo>
                  <a:cubicBezTo>
                    <a:pt x="49" y="44"/>
                    <a:pt x="50" y="48"/>
                    <a:pt x="52" y="52"/>
                  </a:cubicBezTo>
                  <a:cubicBezTo>
                    <a:pt x="54" y="56"/>
                    <a:pt x="57" y="59"/>
                    <a:pt x="60" y="61"/>
                  </a:cubicBezTo>
                  <a:lnTo>
                    <a:pt x="59" y="74"/>
                  </a:lnTo>
                  <a:lnTo>
                    <a:pt x="0" y="63"/>
                  </a:lnTo>
                  <a:lnTo>
                    <a:pt x="0" y="6"/>
                  </a:lnTo>
                  <a:lnTo>
                    <a:pt x="13" y="6"/>
                  </a:lnTo>
                  <a:lnTo>
                    <a:pt x="13" y="52"/>
                  </a:lnTo>
                  <a:lnTo>
                    <a:pt x="44" y="58"/>
                  </a:lnTo>
                  <a:cubicBezTo>
                    <a:pt x="39" y="51"/>
                    <a:pt x="37" y="44"/>
                    <a:pt x="37" y="36"/>
                  </a:cubicBezTo>
                  <a:cubicBezTo>
                    <a:pt x="37" y="26"/>
                    <a:pt x="40" y="18"/>
                    <a:pt x="47" y="11"/>
                  </a:cubicBezTo>
                  <a:cubicBezTo>
                    <a:pt x="54" y="4"/>
                    <a:pt x="63" y="0"/>
                    <a:pt x="74" y="0"/>
                  </a:cubicBezTo>
                  <a:cubicBezTo>
                    <a:pt x="84" y="0"/>
                    <a:pt x="93" y="3"/>
                    <a:pt x="101" y="9"/>
                  </a:cubicBezTo>
                  <a:cubicBezTo>
                    <a:pt x="110" y="17"/>
                    <a:pt x="115" y="27"/>
                    <a:pt x="115" y="40"/>
                  </a:cubicBezTo>
                  <a:cubicBezTo>
                    <a:pt x="115" y="50"/>
                    <a:pt x="112" y="58"/>
                    <a:pt x="106" y="65"/>
                  </a:cubicBezTo>
                  <a:cubicBezTo>
                    <a:pt x="100" y="72"/>
                    <a:pt x="92" y="75"/>
                    <a:pt x="83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F5014E6-5483-F540-80FF-E9895007B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568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7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2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41DB98A-A8A3-EC4E-8323-D1CB6619F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543"/>
              <a:ext cx="10" cy="11"/>
            </a:xfrm>
            <a:custGeom>
              <a:avLst/>
              <a:gdLst>
                <a:gd name="T0" fmla="*/ 3 w 16"/>
                <a:gd name="T1" fmla="*/ 3 h 17"/>
                <a:gd name="T2" fmla="*/ 3 w 16"/>
                <a:gd name="T3" fmla="*/ 3 h 17"/>
                <a:gd name="T4" fmla="*/ 0 w 16"/>
                <a:gd name="T5" fmla="*/ 3 h 17"/>
                <a:gd name="T6" fmla="*/ 0 w 16"/>
                <a:gd name="T7" fmla="*/ 0 h 17"/>
                <a:gd name="T8" fmla="*/ 3 w 16"/>
                <a:gd name="T9" fmla="*/ 0 h 17"/>
                <a:gd name="T10" fmla="*/ 3 w 16"/>
                <a:gd name="T11" fmla="*/ 3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7">
                  <a:moveTo>
                    <a:pt x="16" y="17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F2CA51B-0422-9649-841E-AC90719BB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482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1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8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7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2"/>
                    <a:pt x="91" y="4"/>
                  </a:cubicBezTo>
                  <a:cubicBezTo>
                    <a:pt x="99" y="7"/>
                    <a:pt x="105" y="11"/>
                    <a:pt x="110" y="17"/>
                  </a:cubicBezTo>
                  <a:cubicBezTo>
                    <a:pt x="114" y="22"/>
                    <a:pt x="117" y="29"/>
                    <a:pt x="117" y="38"/>
                  </a:cubicBezTo>
                  <a:cubicBezTo>
                    <a:pt x="117" y="49"/>
                    <a:pt x="113" y="57"/>
                    <a:pt x="105" y="64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8"/>
                  </a:cubicBezTo>
                  <a:cubicBezTo>
                    <a:pt x="105" y="31"/>
                    <a:pt x="102" y="26"/>
                    <a:pt x="96" y="21"/>
                  </a:cubicBezTo>
                  <a:cubicBezTo>
                    <a:pt x="89" y="17"/>
                    <a:pt x="77" y="15"/>
                    <a:pt x="58" y="15"/>
                  </a:cubicBezTo>
                  <a:cubicBezTo>
                    <a:pt x="39" y="15"/>
                    <a:pt x="27" y="17"/>
                    <a:pt x="21" y="21"/>
                  </a:cubicBezTo>
                  <a:cubicBezTo>
                    <a:pt x="14" y="26"/>
                    <a:pt x="11" y="31"/>
                    <a:pt x="11" y="38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9678B40-0CC1-6F47-90AE-90EEC1D6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2047"/>
              <a:ext cx="75" cy="47"/>
            </a:xfrm>
            <a:custGeom>
              <a:avLst/>
              <a:gdLst>
                <a:gd name="T0" fmla="*/ 10 w 117"/>
                <a:gd name="T1" fmla="*/ 12 h 74"/>
                <a:gd name="T2" fmla="*/ 10 w 117"/>
                <a:gd name="T3" fmla="*/ 12 h 74"/>
                <a:gd name="T4" fmla="*/ 4 w 117"/>
                <a:gd name="T5" fmla="*/ 11 h 74"/>
                <a:gd name="T6" fmla="*/ 1 w 117"/>
                <a:gd name="T7" fmla="*/ 10 h 74"/>
                <a:gd name="T8" fmla="*/ 0 w 117"/>
                <a:gd name="T9" fmla="*/ 6 h 74"/>
                <a:gd name="T10" fmla="*/ 1 w 117"/>
                <a:gd name="T11" fmla="*/ 3 h 74"/>
                <a:gd name="T12" fmla="*/ 3 w 117"/>
                <a:gd name="T13" fmla="*/ 2 h 74"/>
                <a:gd name="T14" fmla="*/ 5 w 117"/>
                <a:gd name="T15" fmla="*/ 1 h 74"/>
                <a:gd name="T16" fmla="*/ 10 w 117"/>
                <a:gd name="T17" fmla="*/ 0 h 74"/>
                <a:gd name="T18" fmla="*/ 15 w 117"/>
                <a:gd name="T19" fmla="*/ 1 h 74"/>
                <a:gd name="T20" fmla="*/ 19 w 117"/>
                <a:gd name="T21" fmla="*/ 3 h 74"/>
                <a:gd name="T22" fmla="*/ 20 w 117"/>
                <a:gd name="T23" fmla="*/ 6 h 74"/>
                <a:gd name="T24" fmla="*/ 18 w 117"/>
                <a:gd name="T25" fmla="*/ 10 h 74"/>
                <a:gd name="T26" fmla="*/ 10 w 117"/>
                <a:gd name="T27" fmla="*/ 12 h 74"/>
                <a:gd name="T28" fmla="*/ 10 w 117"/>
                <a:gd name="T29" fmla="*/ 12 h 74"/>
                <a:gd name="T30" fmla="*/ 10 w 117"/>
                <a:gd name="T31" fmla="*/ 10 h 74"/>
                <a:gd name="T32" fmla="*/ 10 w 117"/>
                <a:gd name="T33" fmla="*/ 10 h 74"/>
                <a:gd name="T34" fmla="*/ 17 w 117"/>
                <a:gd name="T35" fmla="*/ 9 h 74"/>
                <a:gd name="T36" fmla="*/ 18 w 117"/>
                <a:gd name="T37" fmla="*/ 6 h 74"/>
                <a:gd name="T38" fmla="*/ 17 w 117"/>
                <a:gd name="T39" fmla="*/ 3 h 74"/>
                <a:gd name="T40" fmla="*/ 10 w 117"/>
                <a:gd name="T41" fmla="*/ 3 h 74"/>
                <a:gd name="T42" fmla="*/ 3 w 117"/>
                <a:gd name="T43" fmla="*/ 3 h 74"/>
                <a:gd name="T44" fmla="*/ 2 w 117"/>
                <a:gd name="T45" fmla="*/ 6 h 74"/>
                <a:gd name="T46" fmla="*/ 3 w 117"/>
                <a:gd name="T47" fmla="*/ 9 h 74"/>
                <a:gd name="T48" fmla="*/ 10 w 117"/>
                <a:gd name="T49" fmla="*/ 10 h 74"/>
                <a:gd name="T50" fmla="*/ 10 w 117"/>
                <a:gd name="T51" fmla="*/ 1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4">
                  <a:moveTo>
                    <a:pt x="58" y="74"/>
                  </a:moveTo>
                  <a:lnTo>
                    <a:pt x="58" y="74"/>
                  </a:lnTo>
                  <a:cubicBezTo>
                    <a:pt x="45" y="74"/>
                    <a:pt x="34" y="73"/>
                    <a:pt x="26" y="70"/>
                  </a:cubicBezTo>
                  <a:cubicBezTo>
                    <a:pt x="17" y="67"/>
                    <a:pt x="11" y="63"/>
                    <a:pt x="6" y="58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31"/>
                    <a:pt x="1" y="25"/>
                    <a:pt x="3" y="21"/>
                  </a:cubicBezTo>
                  <a:cubicBezTo>
                    <a:pt x="6" y="16"/>
                    <a:pt x="9" y="12"/>
                    <a:pt x="14" y="9"/>
                  </a:cubicBezTo>
                  <a:cubicBezTo>
                    <a:pt x="19" y="6"/>
                    <a:pt x="24" y="4"/>
                    <a:pt x="31" y="2"/>
                  </a:cubicBezTo>
                  <a:cubicBezTo>
                    <a:pt x="38" y="0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4"/>
                    <a:pt x="58" y="74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3"/>
                  </a:cubicBezTo>
                  <a:cubicBezTo>
                    <a:pt x="102" y="49"/>
                    <a:pt x="105" y="43"/>
                    <a:pt x="105" y="37"/>
                  </a:cubicBezTo>
                  <a:cubicBezTo>
                    <a:pt x="105" y="30"/>
                    <a:pt x="102" y="25"/>
                    <a:pt x="96" y="21"/>
                  </a:cubicBezTo>
                  <a:cubicBezTo>
                    <a:pt x="89" y="16"/>
                    <a:pt x="77" y="14"/>
                    <a:pt x="58" y="14"/>
                  </a:cubicBezTo>
                  <a:cubicBezTo>
                    <a:pt x="39" y="14"/>
                    <a:pt x="27" y="16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7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37FC5C3-68D7-764A-B001-8F898347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022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B0A92B3-5381-224A-BB6A-CC578772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961"/>
              <a:ext cx="74" cy="48"/>
            </a:xfrm>
            <a:custGeom>
              <a:avLst/>
              <a:gdLst>
                <a:gd name="T0" fmla="*/ 14 w 115"/>
                <a:gd name="T1" fmla="*/ 12 h 76"/>
                <a:gd name="T2" fmla="*/ 14 w 115"/>
                <a:gd name="T3" fmla="*/ 12 h 76"/>
                <a:gd name="T4" fmla="*/ 14 w 115"/>
                <a:gd name="T5" fmla="*/ 10 h 76"/>
                <a:gd name="T6" fmla="*/ 17 w 115"/>
                <a:gd name="T7" fmla="*/ 8 h 76"/>
                <a:gd name="T8" fmla="*/ 17 w 115"/>
                <a:gd name="T9" fmla="*/ 6 h 76"/>
                <a:gd name="T10" fmla="*/ 16 w 115"/>
                <a:gd name="T11" fmla="*/ 4 h 76"/>
                <a:gd name="T12" fmla="*/ 13 w 115"/>
                <a:gd name="T13" fmla="*/ 3 h 76"/>
                <a:gd name="T14" fmla="*/ 10 w 115"/>
                <a:gd name="T15" fmla="*/ 4 h 76"/>
                <a:gd name="T16" fmla="*/ 9 w 115"/>
                <a:gd name="T17" fmla="*/ 6 h 76"/>
                <a:gd name="T18" fmla="*/ 9 w 115"/>
                <a:gd name="T19" fmla="*/ 8 h 76"/>
                <a:gd name="T20" fmla="*/ 10 w 115"/>
                <a:gd name="T21" fmla="*/ 9 h 76"/>
                <a:gd name="T22" fmla="*/ 10 w 115"/>
                <a:gd name="T23" fmla="*/ 11 h 76"/>
                <a:gd name="T24" fmla="*/ 0 w 115"/>
                <a:gd name="T25" fmla="*/ 10 h 76"/>
                <a:gd name="T26" fmla="*/ 0 w 115"/>
                <a:gd name="T27" fmla="*/ 1 h 76"/>
                <a:gd name="T28" fmla="*/ 2 w 115"/>
                <a:gd name="T29" fmla="*/ 1 h 76"/>
                <a:gd name="T30" fmla="*/ 2 w 115"/>
                <a:gd name="T31" fmla="*/ 8 h 76"/>
                <a:gd name="T32" fmla="*/ 8 w 115"/>
                <a:gd name="T33" fmla="*/ 9 h 76"/>
                <a:gd name="T34" fmla="*/ 6 w 115"/>
                <a:gd name="T35" fmla="*/ 6 h 76"/>
                <a:gd name="T36" fmla="*/ 8 w 115"/>
                <a:gd name="T37" fmla="*/ 2 h 76"/>
                <a:gd name="T38" fmla="*/ 13 w 115"/>
                <a:gd name="T39" fmla="*/ 0 h 76"/>
                <a:gd name="T40" fmla="*/ 17 w 115"/>
                <a:gd name="T41" fmla="*/ 2 h 76"/>
                <a:gd name="T42" fmla="*/ 20 w 115"/>
                <a:gd name="T43" fmla="*/ 6 h 76"/>
                <a:gd name="T44" fmla="*/ 18 w 115"/>
                <a:gd name="T45" fmla="*/ 10 h 76"/>
                <a:gd name="T46" fmla="*/ 14 w 115"/>
                <a:gd name="T47" fmla="*/ 12 h 76"/>
                <a:gd name="T48" fmla="*/ 14 w 115"/>
                <a:gd name="T49" fmla="*/ 12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" h="76">
                  <a:moveTo>
                    <a:pt x="83" y="76"/>
                  </a:moveTo>
                  <a:lnTo>
                    <a:pt x="83" y="76"/>
                  </a:lnTo>
                  <a:lnTo>
                    <a:pt x="81" y="61"/>
                  </a:lnTo>
                  <a:cubicBezTo>
                    <a:pt x="89" y="60"/>
                    <a:pt x="94" y="57"/>
                    <a:pt x="98" y="53"/>
                  </a:cubicBezTo>
                  <a:cubicBezTo>
                    <a:pt x="101" y="49"/>
                    <a:pt x="103" y="45"/>
                    <a:pt x="103" y="39"/>
                  </a:cubicBezTo>
                  <a:cubicBezTo>
                    <a:pt x="103" y="32"/>
                    <a:pt x="101" y="26"/>
                    <a:pt x="95" y="22"/>
                  </a:cubicBezTo>
                  <a:cubicBezTo>
                    <a:pt x="90" y="17"/>
                    <a:pt x="84" y="15"/>
                    <a:pt x="75" y="15"/>
                  </a:cubicBezTo>
                  <a:cubicBezTo>
                    <a:pt x="67" y="15"/>
                    <a:pt x="61" y="17"/>
                    <a:pt x="56" y="22"/>
                  </a:cubicBezTo>
                  <a:cubicBezTo>
                    <a:pt x="52" y="26"/>
                    <a:pt x="49" y="32"/>
                    <a:pt x="49" y="39"/>
                  </a:cubicBezTo>
                  <a:cubicBezTo>
                    <a:pt x="49" y="44"/>
                    <a:pt x="50" y="48"/>
                    <a:pt x="52" y="51"/>
                  </a:cubicBezTo>
                  <a:cubicBezTo>
                    <a:pt x="54" y="55"/>
                    <a:pt x="57" y="58"/>
                    <a:pt x="60" y="60"/>
                  </a:cubicBezTo>
                  <a:lnTo>
                    <a:pt x="59" y="73"/>
                  </a:lnTo>
                  <a:lnTo>
                    <a:pt x="0" y="62"/>
                  </a:lnTo>
                  <a:lnTo>
                    <a:pt x="0" y="5"/>
                  </a:lnTo>
                  <a:lnTo>
                    <a:pt x="13" y="5"/>
                  </a:lnTo>
                  <a:lnTo>
                    <a:pt x="13" y="51"/>
                  </a:lnTo>
                  <a:lnTo>
                    <a:pt x="44" y="57"/>
                  </a:lnTo>
                  <a:cubicBezTo>
                    <a:pt x="39" y="50"/>
                    <a:pt x="37" y="43"/>
                    <a:pt x="37" y="35"/>
                  </a:cubicBezTo>
                  <a:cubicBezTo>
                    <a:pt x="37" y="25"/>
                    <a:pt x="40" y="17"/>
                    <a:pt x="47" y="10"/>
                  </a:cubicBezTo>
                  <a:cubicBezTo>
                    <a:pt x="54" y="3"/>
                    <a:pt x="63" y="0"/>
                    <a:pt x="74" y="0"/>
                  </a:cubicBezTo>
                  <a:cubicBezTo>
                    <a:pt x="84" y="0"/>
                    <a:pt x="93" y="3"/>
                    <a:pt x="101" y="9"/>
                  </a:cubicBezTo>
                  <a:cubicBezTo>
                    <a:pt x="110" y="16"/>
                    <a:pt x="115" y="26"/>
                    <a:pt x="115" y="39"/>
                  </a:cubicBezTo>
                  <a:cubicBezTo>
                    <a:pt x="115" y="49"/>
                    <a:pt x="112" y="58"/>
                    <a:pt x="106" y="64"/>
                  </a:cubicBezTo>
                  <a:cubicBezTo>
                    <a:pt x="100" y="71"/>
                    <a:pt x="92" y="75"/>
                    <a:pt x="83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4A7A1A6-B76C-DE4F-AB0D-F888079E2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540"/>
              <a:ext cx="73" cy="27"/>
            </a:xfrm>
            <a:custGeom>
              <a:avLst/>
              <a:gdLst>
                <a:gd name="T0" fmla="*/ 18 w 115"/>
                <a:gd name="T1" fmla="*/ 0 h 42"/>
                <a:gd name="T2" fmla="*/ 18 w 115"/>
                <a:gd name="T3" fmla="*/ 0 h 42"/>
                <a:gd name="T4" fmla="*/ 18 w 115"/>
                <a:gd name="T5" fmla="*/ 3 h 42"/>
                <a:gd name="T6" fmla="*/ 4 w 115"/>
                <a:gd name="T7" fmla="*/ 3 h 42"/>
                <a:gd name="T8" fmla="*/ 6 w 115"/>
                <a:gd name="T9" fmla="*/ 5 h 42"/>
                <a:gd name="T10" fmla="*/ 7 w 115"/>
                <a:gd name="T11" fmla="*/ 7 h 42"/>
                <a:gd name="T12" fmla="*/ 4 w 115"/>
                <a:gd name="T13" fmla="*/ 7 h 42"/>
                <a:gd name="T14" fmla="*/ 3 w 115"/>
                <a:gd name="T15" fmla="*/ 4 h 42"/>
                <a:gd name="T16" fmla="*/ 0 w 115"/>
                <a:gd name="T17" fmla="*/ 2 h 42"/>
                <a:gd name="T18" fmla="*/ 0 w 115"/>
                <a:gd name="T19" fmla="*/ 0 h 42"/>
                <a:gd name="T20" fmla="*/ 18 w 115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2">
                  <a:moveTo>
                    <a:pt x="115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25" y="14"/>
                  </a:lnTo>
                  <a:cubicBezTo>
                    <a:pt x="28" y="18"/>
                    <a:pt x="32" y="22"/>
                    <a:pt x="35" y="28"/>
                  </a:cubicBezTo>
                  <a:cubicBezTo>
                    <a:pt x="38" y="33"/>
                    <a:pt x="40" y="38"/>
                    <a:pt x="42" y="42"/>
                  </a:cubicBezTo>
                  <a:lnTo>
                    <a:pt x="28" y="42"/>
                  </a:lnTo>
                  <a:cubicBezTo>
                    <a:pt x="25" y="35"/>
                    <a:pt x="20" y="28"/>
                    <a:pt x="15" y="22"/>
                  </a:cubicBezTo>
                  <a:cubicBezTo>
                    <a:pt x="10" y="16"/>
                    <a:pt x="5" y="12"/>
                    <a:pt x="0" y="9"/>
                  </a:cubicBezTo>
                  <a:lnTo>
                    <a:pt x="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C4D79B5-BA22-FB43-8DBD-E7B453CBD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502"/>
              <a:ext cx="10" cy="10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3 h 16"/>
                <a:gd name="T4" fmla="*/ 0 w 16"/>
                <a:gd name="T5" fmla="*/ 3 h 16"/>
                <a:gd name="T6" fmla="*/ 0 w 16"/>
                <a:gd name="T7" fmla="*/ 0 h 16"/>
                <a:gd name="T8" fmla="*/ 3 w 16"/>
                <a:gd name="T9" fmla="*/ 0 h 16"/>
                <a:gd name="T10" fmla="*/ 3 w 16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15CD93-BB76-624F-A422-BC4A9B580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441"/>
              <a:ext cx="75" cy="48"/>
            </a:xfrm>
            <a:custGeom>
              <a:avLst/>
              <a:gdLst>
                <a:gd name="T0" fmla="*/ 10 w 117"/>
                <a:gd name="T1" fmla="*/ 13 h 75"/>
                <a:gd name="T2" fmla="*/ 10 w 117"/>
                <a:gd name="T3" fmla="*/ 13 h 75"/>
                <a:gd name="T4" fmla="*/ 4 w 117"/>
                <a:gd name="T5" fmla="*/ 12 h 75"/>
                <a:gd name="T6" fmla="*/ 1 w 117"/>
                <a:gd name="T7" fmla="*/ 10 h 75"/>
                <a:gd name="T8" fmla="*/ 0 w 117"/>
                <a:gd name="T9" fmla="*/ 6 h 75"/>
                <a:gd name="T10" fmla="*/ 1 w 117"/>
                <a:gd name="T11" fmla="*/ 3 h 75"/>
                <a:gd name="T12" fmla="*/ 3 w 117"/>
                <a:gd name="T13" fmla="*/ 2 h 75"/>
                <a:gd name="T14" fmla="*/ 5 w 117"/>
                <a:gd name="T15" fmla="*/ 1 h 75"/>
                <a:gd name="T16" fmla="*/ 10 w 117"/>
                <a:gd name="T17" fmla="*/ 0 h 75"/>
                <a:gd name="T18" fmla="*/ 15 w 117"/>
                <a:gd name="T19" fmla="*/ 1 h 75"/>
                <a:gd name="T20" fmla="*/ 19 w 117"/>
                <a:gd name="T21" fmla="*/ 3 h 75"/>
                <a:gd name="T22" fmla="*/ 20 w 117"/>
                <a:gd name="T23" fmla="*/ 6 h 75"/>
                <a:gd name="T24" fmla="*/ 18 w 117"/>
                <a:gd name="T25" fmla="*/ 11 h 75"/>
                <a:gd name="T26" fmla="*/ 10 w 117"/>
                <a:gd name="T27" fmla="*/ 13 h 75"/>
                <a:gd name="T28" fmla="*/ 10 w 117"/>
                <a:gd name="T29" fmla="*/ 13 h 75"/>
                <a:gd name="T30" fmla="*/ 10 w 117"/>
                <a:gd name="T31" fmla="*/ 10 h 75"/>
                <a:gd name="T32" fmla="*/ 10 w 117"/>
                <a:gd name="T33" fmla="*/ 10 h 75"/>
                <a:gd name="T34" fmla="*/ 17 w 117"/>
                <a:gd name="T35" fmla="*/ 9 h 75"/>
                <a:gd name="T36" fmla="*/ 18 w 117"/>
                <a:gd name="T37" fmla="*/ 6 h 75"/>
                <a:gd name="T38" fmla="*/ 17 w 117"/>
                <a:gd name="T39" fmla="*/ 3 h 75"/>
                <a:gd name="T40" fmla="*/ 10 w 117"/>
                <a:gd name="T41" fmla="*/ 3 h 75"/>
                <a:gd name="T42" fmla="*/ 3 w 117"/>
                <a:gd name="T43" fmla="*/ 3 h 75"/>
                <a:gd name="T44" fmla="*/ 2 w 117"/>
                <a:gd name="T45" fmla="*/ 6 h 75"/>
                <a:gd name="T46" fmla="*/ 3 w 117"/>
                <a:gd name="T47" fmla="*/ 9 h 75"/>
                <a:gd name="T48" fmla="*/ 10 w 117"/>
                <a:gd name="T49" fmla="*/ 10 h 75"/>
                <a:gd name="T50" fmla="*/ 10 w 117"/>
                <a:gd name="T51" fmla="*/ 1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7" h="75">
                  <a:moveTo>
                    <a:pt x="58" y="75"/>
                  </a:moveTo>
                  <a:lnTo>
                    <a:pt x="58" y="75"/>
                  </a:lnTo>
                  <a:cubicBezTo>
                    <a:pt x="45" y="75"/>
                    <a:pt x="34" y="73"/>
                    <a:pt x="26" y="70"/>
                  </a:cubicBezTo>
                  <a:cubicBezTo>
                    <a:pt x="17" y="68"/>
                    <a:pt x="11" y="64"/>
                    <a:pt x="6" y="58"/>
                  </a:cubicBezTo>
                  <a:cubicBezTo>
                    <a:pt x="2" y="53"/>
                    <a:pt x="0" y="46"/>
                    <a:pt x="0" y="37"/>
                  </a:cubicBezTo>
                  <a:cubicBezTo>
                    <a:pt x="0" y="31"/>
                    <a:pt x="1" y="26"/>
                    <a:pt x="3" y="21"/>
                  </a:cubicBezTo>
                  <a:cubicBezTo>
                    <a:pt x="6" y="16"/>
                    <a:pt x="9" y="13"/>
                    <a:pt x="14" y="10"/>
                  </a:cubicBezTo>
                  <a:cubicBezTo>
                    <a:pt x="19" y="7"/>
                    <a:pt x="24" y="4"/>
                    <a:pt x="31" y="3"/>
                  </a:cubicBezTo>
                  <a:cubicBezTo>
                    <a:pt x="38" y="1"/>
                    <a:pt x="47" y="0"/>
                    <a:pt x="58" y="0"/>
                  </a:cubicBezTo>
                  <a:cubicBezTo>
                    <a:pt x="72" y="0"/>
                    <a:pt x="83" y="1"/>
                    <a:pt x="91" y="4"/>
                  </a:cubicBezTo>
                  <a:cubicBezTo>
                    <a:pt x="99" y="7"/>
                    <a:pt x="105" y="11"/>
                    <a:pt x="110" y="16"/>
                  </a:cubicBezTo>
                  <a:cubicBezTo>
                    <a:pt x="114" y="22"/>
                    <a:pt x="117" y="29"/>
                    <a:pt x="117" y="37"/>
                  </a:cubicBezTo>
                  <a:cubicBezTo>
                    <a:pt x="117" y="48"/>
                    <a:pt x="113" y="57"/>
                    <a:pt x="105" y="63"/>
                  </a:cubicBezTo>
                  <a:cubicBezTo>
                    <a:pt x="95" y="71"/>
                    <a:pt x="80" y="75"/>
                    <a:pt x="58" y="75"/>
                  </a:cubicBezTo>
                  <a:close/>
                  <a:moveTo>
                    <a:pt x="58" y="60"/>
                  </a:moveTo>
                  <a:lnTo>
                    <a:pt x="58" y="60"/>
                  </a:lnTo>
                  <a:cubicBezTo>
                    <a:pt x="77" y="60"/>
                    <a:pt x="90" y="58"/>
                    <a:pt x="96" y="54"/>
                  </a:cubicBezTo>
                  <a:cubicBezTo>
                    <a:pt x="102" y="49"/>
                    <a:pt x="105" y="44"/>
                    <a:pt x="105" y="37"/>
                  </a:cubicBezTo>
                  <a:cubicBezTo>
                    <a:pt x="105" y="31"/>
                    <a:pt x="102" y="25"/>
                    <a:pt x="96" y="21"/>
                  </a:cubicBezTo>
                  <a:cubicBezTo>
                    <a:pt x="89" y="17"/>
                    <a:pt x="77" y="14"/>
                    <a:pt x="58" y="14"/>
                  </a:cubicBezTo>
                  <a:cubicBezTo>
                    <a:pt x="39" y="14"/>
                    <a:pt x="27" y="17"/>
                    <a:pt x="21" y="21"/>
                  </a:cubicBezTo>
                  <a:cubicBezTo>
                    <a:pt x="14" y="25"/>
                    <a:pt x="11" y="31"/>
                    <a:pt x="11" y="37"/>
                  </a:cubicBezTo>
                  <a:cubicBezTo>
                    <a:pt x="11" y="44"/>
                    <a:pt x="14" y="49"/>
                    <a:pt x="20" y="53"/>
                  </a:cubicBezTo>
                  <a:cubicBezTo>
                    <a:pt x="27" y="58"/>
                    <a:pt x="39" y="60"/>
                    <a:pt x="5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0CF6CCC-A610-1B44-BBDA-C9F18BFD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424"/>
              <a:ext cx="2617" cy="2249"/>
            </a:xfrm>
            <a:custGeom>
              <a:avLst/>
              <a:gdLst>
                <a:gd name="T0" fmla="*/ 0 w 4102"/>
                <a:gd name="T1" fmla="*/ 584 h 3526"/>
                <a:gd name="T2" fmla="*/ 0 w 4102"/>
                <a:gd name="T3" fmla="*/ 584 h 3526"/>
                <a:gd name="T4" fmla="*/ 679 w 4102"/>
                <a:gd name="T5" fmla="*/ 584 h 3526"/>
                <a:gd name="T6" fmla="*/ 679 w 4102"/>
                <a:gd name="T7" fmla="*/ 0 h 3526"/>
                <a:gd name="T8" fmla="*/ 0 w 4102"/>
                <a:gd name="T9" fmla="*/ 0 h 3526"/>
                <a:gd name="T10" fmla="*/ 0 w 4102"/>
                <a:gd name="T11" fmla="*/ 584 h 3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02" h="3526">
                  <a:moveTo>
                    <a:pt x="0" y="3526"/>
                  </a:moveTo>
                  <a:lnTo>
                    <a:pt x="0" y="3526"/>
                  </a:lnTo>
                  <a:lnTo>
                    <a:pt x="4102" y="3526"/>
                  </a:lnTo>
                  <a:lnTo>
                    <a:pt x="4102" y="0"/>
                  </a:lnTo>
                  <a:lnTo>
                    <a:pt x="0" y="0"/>
                  </a:lnTo>
                  <a:lnTo>
                    <a:pt x="0" y="352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39E67E2-76B1-9042-AB89-EFFDC56A6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" y="2548"/>
              <a:ext cx="2617" cy="0"/>
            </a:xfrm>
            <a:custGeom>
              <a:avLst/>
              <a:gdLst>
                <a:gd name="T0" fmla="*/ 0 w 4102"/>
                <a:gd name="T1" fmla="*/ 17 w 4102"/>
                <a:gd name="T2" fmla="*/ 26 w 4102"/>
                <a:gd name="T3" fmla="*/ 36 w 4102"/>
                <a:gd name="T4" fmla="*/ 53 w 4102"/>
                <a:gd name="T5" fmla="*/ 62 w 4102"/>
                <a:gd name="T6" fmla="*/ 71 w 4102"/>
                <a:gd name="T7" fmla="*/ 89 w 4102"/>
                <a:gd name="T8" fmla="*/ 97 w 4102"/>
                <a:gd name="T9" fmla="*/ 107 w 4102"/>
                <a:gd name="T10" fmla="*/ 124 w 4102"/>
                <a:gd name="T11" fmla="*/ 133 w 4102"/>
                <a:gd name="T12" fmla="*/ 142 w 4102"/>
                <a:gd name="T13" fmla="*/ 159 w 4102"/>
                <a:gd name="T14" fmla="*/ 168 w 4102"/>
                <a:gd name="T15" fmla="*/ 177 w 4102"/>
                <a:gd name="T16" fmla="*/ 195 w 4102"/>
                <a:gd name="T17" fmla="*/ 204 w 4102"/>
                <a:gd name="T18" fmla="*/ 212 w 4102"/>
                <a:gd name="T19" fmla="*/ 230 w 4102"/>
                <a:gd name="T20" fmla="*/ 239 w 4102"/>
                <a:gd name="T21" fmla="*/ 248 w 4102"/>
                <a:gd name="T22" fmla="*/ 265 w 4102"/>
                <a:gd name="T23" fmla="*/ 274 w 4102"/>
                <a:gd name="T24" fmla="*/ 283 w 4102"/>
                <a:gd name="T25" fmla="*/ 300 w 4102"/>
                <a:gd name="T26" fmla="*/ 309 w 4102"/>
                <a:gd name="T27" fmla="*/ 318 w 4102"/>
                <a:gd name="T28" fmla="*/ 336 w 4102"/>
                <a:gd name="T29" fmla="*/ 345 w 4102"/>
                <a:gd name="T30" fmla="*/ 353 w 4102"/>
                <a:gd name="T31" fmla="*/ 371 w 4102"/>
                <a:gd name="T32" fmla="*/ 380 w 4102"/>
                <a:gd name="T33" fmla="*/ 389 w 4102"/>
                <a:gd name="T34" fmla="*/ 406 w 4102"/>
                <a:gd name="T35" fmla="*/ 415 w 4102"/>
                <a:gd name="T36" fmla="*/ 424 w 4102"/>
                <a:gd name="T37" fmla="*/ 442 w 4102"/>
                <a:gd name="T38" fmla="*/ 451 w 4102"/>
                <a:gd name="T39" fmla="*/ 460 w 4102"/>
                <a:gd name="T40" fmla="*/ 477 w 4102"/>
                <a:gd name="T41" fmla="*/ 486 w 4102"/>
                <a:gd name="T42" fmla="*/ 495 w 4102"/>
                <a:gd name="T43" fmla="*/ 513 w 4102"/>
                <a:gd name="T44" fmla="*/ 522 w 4102"/>
                <a:gd name="T45" fmla="*/ 530 w 4102"/>
                <a:gd name="T46" fmla="*/ 548 w 4102"/>
                <a:gd name="T47" fmla="*/ 557 w 4102"/>
                <a:gd name="T48" fmla="*/ 566 w 4102"/>
                <a:gd name="T49" fmla="*/ 584 w 4102"/>
                <a:gd name="T50" fmla="*/ 592 w 4102"/>
                <a:gd name="T51" fmla="*/ 601 w 4102"/>
                <a:gd name="T52" fmla="*/ 619 w 4102"/>
                <a:gd name="T53" fmla="*/ 628 w 4102"/>
                <a:gd name="T54" fmla="*/ 637 w 4102"/>
                <a:gd name="T55" fmla="*/ 655 w 4102"/>
                <a:gd name="T56" fmla="*/ 663 w 4102"/>
                <a:gd name="T57" fmla="*/ 672 w 4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</a:gdLst>
              <a:ahLst/>
              <a:cxnLst>
                <a:cxn ang="T58">
                  <a:pos x="T0" y="0"/>
                </a:cxn>
                <a:cxn ang="T59">
                  <a:pos x="T1" y="0"/>
                </a:cxn>
                <a:cxn ang="T60">
                  <a:pos x="T2" y="0"/>
                </a:cxn>
                <a:cxn ang="T61">
                  <a:pos x="T3" y="0"/>
                </a:cxn>
                <a:cxn ang="T62">
                  <a:pos x="T4" y="0"/>
                </a:cxn>
                <a:cxn ang="T63">
                  <a:pos x="T5" y="0"/>
                </a:cxn>
                <a:cxn ang="T64">
                  <a:pos x="T6" y="0"/>
                </a:cxn>
                <a:cxn ang="T65">
                  <a:pos x="T7" y="0"/>
                </a:cxn>
                <a:cxn ang="T66">
                  <a:pos x="T8" y="0"/>
                </a:cxn>
                <a:cxn ang="T67">
                  <a:pos x="T9" y="0"/>
                </a:cxn>
                <a:cxn ang="T68">
                  <a:pos x="T10" y="0"/>
                </a:cxn>
                <a:cxn ang="T69">
                  <a:pos x="T11" y="0"/>
                </a:cxn>
                <a:cxn ang="T70">
                  <a:pos x="T12" y="0"/>
                </a:cxn>
                <a:cxn ang="T71">
                  <a:pos x="T13" y="0"/>
                </a:cxn>
                <a:cxn ang="T72">
                  <a:pos x="T14" y="0"/>
                </a:cxn>
                <a:cxn ang="T73">
                  <a:pos x="T15" y="0"/>
                </a:cxn>
                <a:cxn ang="T74">
                  <a:pos x="T16" y="0"/>
                </a:cxn>
                <a:cxn ang="T75">
                  <a:pos x="T17" y="0"/>
                </a:cxn>
                <a:cxn ang="T76">
                  <a:pos x="T18" y="0"/>
                </a:cxn>
                <a:cxn ang="T77">
                  <a:pos x="T19" y="0"/>
                </a:cxn>
                <a:cxn ang="T78">
                  <a:pos x="T20" y="0"/>
                </a:cxn>
                <a:cxn ang="T79">
                  <a:pos x="T21" y="0"/>
                </a:cxn>
                <a:cxn ang="T80">
                  <a:pos x="T22" y="0"/>
                </a:cxn>
                <a:cxn ang="T81">
                  <a:pos x="T23" y="0"/>
                </a:cxn>
                <a:cxn ang="T82">
                  <a:pos x="T24" y="0"/>
                </a:cxn>
                <a:cxn ang="T83">
                  <a:pos x="T25" y="0"/>
                </a:cxn>
                <a:cxn ang="T84">
                  <a:pos x="T26" y="0"/>
                </a:cxn>
                <a:cxn ang="T85">
                  <a:pos x="T27" y="0"/>
                </a:cxn>
                <a:cxn ang="T86">
                  <a:pos x="T28" y="0"/>
                </a:cxn>
                <a:cxn ang="T87">
                  <a:pos x="T29" y="0"/>
                </a:cxn>
                <a:cxn ang="T88">
                  <a:pos x="T30" y="0"/>
                </a:cxn>
                <a:cxn ang="T89">
                  <a:pos x="T31" y="0"/>
                </a:cxn>
                <a:cxn ang="T90">
                  <a:pos x="T32" y="0"/>
                </a:cxn>
                <a:cxn ang="T91">
                  <a:pos x="T33" y="0"/>
                </a:cxn>
                <a:cxn ang="T92">
                  <a:pos x="T34" y="0"/>
                </a:cxn>
                <a:cxn ang="T93">
                  <a:pos x="T35" y="0"/>
                </a:cxn>
                <a:cxn ang="T94">
                  <a:pos x="T36" y="0"/>
                </a:cxn>
                <a:cxn ang="T95">
                  <a:pos x="T37" y="0"/>
                </a:cxn>
                <a:cxn ang="T96">
                  <a:pos x="T38" y="0"/>
                </a:cxn>
                <a:cxn ang="T97">
                  <a:pos x="T39" y="0"/>
                </a:cxn>
                <a:cxn ang="T98">
                  <a:pos x="T40" y="0"/>
                </a:cxn>
                <a:cxn ang="T99">
                  <a:pos x="T41" y="0"/>
                </a:cxn>
                <a:cxn ang="T100">
                  <a:pos x="T42" y="0"/>
                </a:cxn>
                <a:cxn ang="T101">
                  <a:pos x="T43" y="0"/>
                </a:cxn>
                <a:cxn ang="T102">
                  <a:pos x="T44" y="0"/>
                </a:cxn>
                <a:cxn ang="T103">
                  <a:pos x="T45" y="0"/>
                </a:cxn>
                <a:cxn ang="T104">
                  <a:pos x="T46" y="0"/>
                </a:cxn>
                <a:cxn ang="T105">
                  <a:pos x="T47" y="0"/>
                </a:cxn>
                <a:cxn ang="T106">
                  <a:pos x="T48" y="0"/>
                </a:cxn>
                <a:cxn ang="T107">
                  <a:pos x="T49" y="0"/>
                </a:cxn>
                <a:cxn ang="T108">
                  <a:pos x="T50" y="0"/>
                </a:cxn>
                <a:cxn ang="T109">
                  <a:pos x="T51" y="0"/>
                </a:cxn>
                <a:cxn ang="T110">
                  <a:pos x="T52" y="0"/>
                </a:cxn>
                <a:cxn ang="T111">
                  <a:pos x="T53" y="0"/>
                </a:cxn>
                <a:cxn ang="T112">
                  <a:pos x="T54" y="0"/>
                </a:cxn>
                <a:cxn ang="T113">
                  <a:pos x="T55" y="0"/>
                </a:cxn>
                <a:cxn ang="T114">
                  <a:pos x="T56" y="0"/>
                </a:cxn>
                <a:cxn ang="T115">
                  <a:pos x="T57" y="0"/>
                </a:cxn>
              </a:cxnLst>
              <a:rect l="0" t="0" r="r" b="b"/>
              <a:pathLst>
                <a:path w="4102">
                  <a:moveTo>
                    <a:pt x="0" y="0"/>
                  </a:moveTo>
                  <a:lnTo>
                    <a:pt x="0" y="0"/>
                  </a:lnTo>
                  <a:lnTo>
                    <a:pt x="5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6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6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7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81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87" y="0"/>
                  </a:lnTo>
                  <a:moveTo>
                    <a:pt x="641" y="0"/>
                  </a:moveTo>
                  <a:lnTo>
                    <a:pt x="641" y="0"/>
                  </a:lnTo>
                  <a:lnTo>
                    <a:pt x="69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801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908" y="0"/>
                  </a:lnTo>
                  <a:moveTo>
                    <a:pt x="961" y="0"/>
                  </a:moveTo>
                  <a:lnTo>
                    <a:pt x="961" y="0"/>
                  </a:lnTo>
                  <a:lnTo>
                    <a:pt x="1014" y="0"/>
                  </a:lnTo>
                  <a:moveTo>
                    <a:pt x="1068" y="0"/>
                  </a:moveTo>
                  <a:lnTo>
                    <a:pt x="1068" y="0"/>
                  </a:lnTo>
                  <a:lnTo>
                    <a:pt x="1121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228" y="0"/>
                  </a:lnTo>
                  <a:moveTo>
                    <a:pt x="1281" y="0"/>
                  </a:moveTo>
                  <a:lnTo>
                    <a:pt x="1281" y="0"/>
                  </a:lnTo>
                  <a:lnTo>
                    <a:pt x="1335" y="0"/>
                  </a:lnTo>
                  <a:moveTo>
                    <a:pt x="1388" y="0"/>
                  </a:moveTo>
                  <a:lnTo>
                    <a:pt x="1388" y="0"/>
                  </a:lnTo>
                  <a:lnTo>
                    <a:pt x="1441" y="0"/>
                  </a:lnTo>
                  <a:moveTo>
                    <a:pt x="1495" y="0"/>
                  </a:moveTo>
                  <a:lnTo>
                    <a:pt x="1495" y="0"/>
                  </a:lnTo>
                  <a:lnTo>
                    <a:pt x="1548" y="0"/>
                  </a:lnTo>
                  <a:moveTo>
                    <a:pt x="1601" y="0"/>
                  </a:moveTo>
                  <a:lnTo>
                    <a:pt x="1601" y="0"/>
                  </a:lnTo>
                  <a:lnTo>
                    <a:pt x="1655" y="0"/>
                  </a:lnTo>
                  <a:moveTo>
                    <a:pt x="1708" y="0"/>
                  </a:moveTo>
                  <a:lnTo>
                    <a:pt x="1708" y="0"/>
                  </a:lnTo>
                  <a:lnTo>
                    <a:pt x="1761" y="0"/>
                  </a:lnTo>
                  <a:moveTo>
                    <a:pt x="1815" y="0"/>
                  </a:moveTo>
                  <a:lnTo>
                    <a:pt x="1815" y="0"/>
                  </a:lnTo>
                  <a:lnTo>
                    <a:pt x="1868" y="0"/>
                  </a:lnTo>
                  <a:moveTo>
                    <a:pt x="1922" y="0"/>
                  </a:moveTo>
                  <a:lnTo>
                    <a:pt x="1922" y="0"/>
                  </a:lnTo>
                  <a:lnTo>
                    <a:pt x="1975" y="0"/>
                  </a:lnTo>
                  <a:moveTo>
                    <a:pt x="2028" y="0"/>
                  </a:moveTo>
                  <a:lnTo>
                    <a:pt x="2028" y="0"/>
                  </a:lnTo>
                  <a:lnTo>
                    <a:pt x="2082" y="0"/>
                  </a:lnTo>
                  <a:moveTo>
                    <a:pt x="2135" y="0"/>
                  </a:moveTo>
                  <a:lnTo>
                    <a:pt x="2135" y="0"/>
                  </a:lnTo>
                  <a:lnTo>
                    <a:pt x="2188" y="0"/>
                  </a:lnTo>
                  <a:moveTo>
                    <a:pt x="2242" y="0"/>
                  </a:moveTo>
                  <a:lnTo>
                    <a:pt x="2242" y="0"/>
                  </a:lnTo>
                  <a:lnTo>
                    <a:pt x="2295" y="0"/>
                  </a:lnTo>
                  <a:moveTo>
                    <a:pt x="2349" y="0"/>
                  </a:moveTo>
                  <a:lnTo>
                    <a:pt x="2349" y="0"/>
                  </a:lnTo>
                  <a:lnTo>
                    <a:pt x="2402" y="0"/>
                  </a:lnTo>
                  <a:moveTo>
                    <a:pt x="2455" y="0"/>
                  </a:moveTo>
                  <a:lnTo>
                    <a:pt x="2455" y="0"/>
                  </a:lnTo>
                  <a:lnTo>
                    <a:pt x="2509" y="0"/>
                  </a:lnTo>
                  <a:moveTo>
                    <a:pt x="2562" y="0"/>
                  </a:moveTo>
                  <a:lnTo>
                    <a:pt x="2562" y="0"/>
                  </a:lnTo>
                  <a:lnTo>
                    <a:pt x="2615" y="0"/>
                  </a:lnTo>
                  <a:moveTo>
                    <a:pt x="2669" y="0"/>
                  </a:moveTo>
                  <a:lnTo>
                    <a:pt x="2669" y="0"/>
                  </a:lnTo>
                  <a:lnTo>
                    <a:pt x="2722" y="0"/>
                  </a:lnTo>
                  <a:moveTo>
                    <a:pt x="2776" y="0"/>
                  </a:moveTo>
                  <a:lnTo>
                    <a:pt x="2776" y="0"/>
                  </a:lnTo>
                  <a:lnTo>
                    <a:pt x="2829" y="0"/>
                  </a:lnTo>
                  <a:moveTo>
                    <a:pt x="2882" y="0"/>
                  </a:moveTo>
                  <a:lnTo>
                    <a:pt x="2882" y="0"/>
                  </a:lnTo>
                  <a:lnTo>
                    <a:pt x="2936" y="0"/>
                  </a:lnTo>
                  <a:moveTo>
                    <a:pt x="2989" y="0"/>
                  </a:moveTo>
                  <a:lnTo>
                    <a:pt x="2989" y="0"/>
                  </a:lnTo>
                  <a:lnTo>
                    <a:pt x="3042" y="0"/>
                  </a:lnTo>
                  <a:moveTo>
                    <a:pt x="3096" y="0"/>
                  </a:moveTo>
                  <a:lnTo>
                    <a:pt x="3096" y="0"/>
                  </a:lnTo>
                  <a:lnTo>
                    <a:pt x="3149" y="0"/>
                  </a:lnTo>
                  <a:moveTo>
                    <a:pt x="3203" y="0"/>
                  </a:moveTo>
                  <a:lnTo>
                    <a:pt x="3203" y="0"/>
                  </a:lnTo>
                  <a:lnTo>
                    <a:pt x="3256" y="0"/>
                  </a:lnTo>
                  <a:moveTo>
                    <a:pt x="3309" y="0"/>
                  </a:moveTo>
                  <a:lnTo>
                    <a:pt x="3309" y="0"/>
                  </a:lnTo>
                  <a:lnTo>
                    <a:pt x="3363" y="0"/>
                  </a:lnTo>
                  <a:moveTo>
                    <a:pt x="3416" y="0"/>
                  </a:moveTo>
                  <a:lnTo>
                    <a:pt x="3416" y="0"/>
                  </a:lnTo>
                  <a:lnTo>
                    <a:pt x="3469" y="0"/>
                  </a:lnTo>
                  <a:moveTo>
                    <a:pt x="3523" y="0"/>
                  </a:moveTo>
                  <a:lnTo>
                    <a:pt x="3523" y="0"/>
                  </a:lnTo>
                  <a:lnTo>
                    <a:pt x="3576" y="0"/>
                  </a:lnTo>
                  <a:moveTo>
                    <a:pt x="3629" y="0"/>
                  </a:moveTo>
                  <a:lnTo>
                    <a:pt x="3629" y="0"/>
                  </a:lnTo>
                  <a:lnTo>
                    <a:pt x="3683" y="0"/>
                  </a:lnTo>
                  <a:moveTo>
                    <a:pt x="3736" y="0"/>
                  </a:moveTo>
                  <a:lnTo>
                    <a:pt x="3736" y="0"/>
                  </a:lnTo>
                  <a:lnTo>
                    <a:pt x="3790" y="0"/>
                  </a:lnTo>
                  <a:moveTo>
                    <a:pt x="3843" y="0"/>
                  </a:moveTo>
                  <a:lnTo>
                    <a:pt x="3843" y="0"/>
                  </a:lnTo>
                  <a:lnTo>
                    <a:pt x="3896" y="0"/>
                  </a:lnTo>
                  <a:moveTo>
                    <a:pt x="3950" y="0"/>
                  </a:moveTo>
                  <a:lnTo>
                    <a:pt x="3950" y="0"/>
                  </a:lnTo>
                  <a:lnTo>
                    <a:pt x="4003" y="0"/>
                  </a:lnTo>
                  <a:moveTo>
                    <a:pt x="4056" y="0"/>
                  </a:moveTo>
                  <a:lnTo>
                    <a:pt x="4056" y="0"/>
                  </a:lnTo>
                  <a:lnTo>
                    <a:pt x="410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4" name="Ovaal 53">
            <a:extLst>
              <a:ext uri="{FF2B5EF4-FFF2-40B4-BE49-F238E27FC236}">
                <a16:creationId xmlns:a16="http://schemas.microsoft.com/office/drawing/2014/main" id="{60201AD4-AF3E-D442-8AF7-82F9E5DB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561" y="4402900"/>
            <a:ext cx="136525" cy="1349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D42B1A8F-42D5-7543-8B3E-4E96FC6F190F}"/>
                  </a:ext>
                </a:extLst>
              </p:cNvPr>
              <p:cNvSpPr txBox="1"/>
              <p:nvPr/>
            </p:nvSpPr>
            <p:spPr>
              <a:xfrm>
                <a:off x="6308731" y="4217085"/>
                <a:ext cx="615656" cy="450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nl-BE" b="1" dirty="0">
                  <a:solidFill>
                    <a:schemeClr val="tx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D42B1A8F-42D5-7543-8B3E-4E96FC6F1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731" y="4217085"/>
                <a:ext cx="615656" cy="450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E9542954-3A94-364C-A3C6-710B87160B4C}"/>
              </a:ext>
            </a:extLst>
          </p:cNvPr>
          <p:cNvCxnSpPr>
            <a:cxnSpLocks/>
          </p:cNvCxnSpPr>
          <p:nvPr/>
        </p:nvCxnSpPr>
        <p:spPr>
          <a:xfrm flipV="1">
            <a:off x="6277704" y="2970237"/>
            <a:ext cx="3523594" cy="301906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EC406F8-61A7-D542-9D86-15EBB50D1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50</a:t>
            </a:fld>
            <a:endParaRPr lang="nl-BE" dirty="0"/>
          </a:p>
        </p:txBody>
      </p:sp>
      <p:sp>
        <p:nvSpPr>
          <p:cNvPr id="64" name="Ovaal 63">
            <a:extLst>
              <a:ext uri="{FF2B5EF4-FFF2-40B4-BE49-F238E27FC236}">
                <a16:creationId xmlns:a16="http://schemas.microsoft.com/office/drawing/2014/main" id="{CEE5AC7D-B4E6-6F4F-818B-B7C8C58F28D3}"/>
              </a:ext>
            </a:extLst>
          </p:cNvPr>
          <p:cNvSpPr/>
          <p:nvPr/>
        </p:nvSpPr>
        <p:spPr bwMode="auto">
          <a:xfrm>
            <a:off x="8854243" y="3658554"/>
            <a:ext cx="136525" cy="134937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BE">
              <a:latin typeface="Times New Roman" pitchFamily="-111" charset="0"/>
            </a:endParaRPr>
          </a:p>
        </p:txBody>
      </p:sp>
      <p:cxnSp>
        <p:nvCxnSpPr>
          <p:cNvPr id="66" name="Rechte verbindingslijn met pijl 65">
            <a:extLst>
              <a:ext uri="{FF2B5EF4-FFF2-40B4-BE49-F238E27FC236}">
                <a16:creationId xmlns:a16="http://schemas.microsoft.com/office/drawing/2014/main" id="{25140C97-2308-3647-8445-74058A55F5C6}"/>
              </a:ext>
            </a:extLst>
          </p:cNvPr>
          <p:cNvCxnSpPr>
            <a:cxnSpLocks noChangeShapeType="1"/>
            <a:endCxn id="54" idx="0"/>
          </p:cNvCxnSpPr>
          <p:nvPr/>
        </p:nvCxnSpPr>
        <p:spPr bwMode="auto">
          <a:xfrm>
            <a:off x="8928849" y="3794604"/>
            <a:ext cx="3975" cy="608296"/>
          </a:xfrm>
          <a:prstGeom prst="straightConnector1">
            <a:avLst/>
          </a:prstGeom>
          <a:noFill/>
          <a:ln w="22225" algn="ctr">
            <a:solidFill>
              <a:schemeClr val="accent6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2936936-B436-5E49-8A6F-EAF23D3ED0B4}"/>
                  </a:ext>
                </a:extLst>
              </p:cNvPr>
              <p:cNvSpPr txBox="1"/>
              <p:nvPr/>
            </p:nvSpPr>
            <p:spPr>
              <a:xfrm>
                <a:off x="8903844" y="3594299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nl-BE" i="1" dirty="0">
                  <a:solidFill>
                    <a:schemeClr val="bg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2936936-B436-5E49-8A6F-EAF23D3ED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844" y="3594299"/>
                <a:ext cx="408965" cy="496945"/>
              </a:xfrm>
              <a:prstGeom prst="rect">
                <a:avLst/>
              </a:prstGeom>
              <a:blipFill>
                <a:blip r:embed="rId4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AE8799BE-43AF-AF40-8100-05C82F31ACB8}"/>
                  </a:ext>
                </a:extLst>
              </p:cNvPr>
              <p:cNvSpPr txBox="1"/>
              <p:nvPr/>
            </p:nvSpPr>
            <p:spPr>
              <a:xfrm>
                <a:off x="9031384" y="3934586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sz="160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nl-BE" sz="1600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− </m:t>
                      </m:r>
                      <m:acc>
                        <m:accPr>
                          <m:chr m:val="̅"/>
                          <m:ctrlPr>
                            <a:rPr lang="nl-BE" sz="16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1600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nl-BE" sz="16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AE8799BE-43AF-AF40-8100-05C82F31A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384" y="3934586"/>
                <a:ext cx="408965" cy="496945"/>
              </a:xfrm>
              <a:prstGeom prst="rect">
                <a:avLst/>
              </a:prstGeom>
              <a:blipFill>
                <a:blip r:embed="rId5"/>
                <a:stretch>
                  <a:fillRect l="-18182" t="-7500" r="-6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Rechte verbindingslijn met pijl 66">
            <a:extLst>
              <a:ext uri="{FF2B5EF4-FFF2-40B4-BE49-F238E27FC236}">
                <a16:creationId xmlns:a16="http://schemas.microsoft.com/office/drawing/2014/main" id="{27EFDB0B-1991-2E4D-A2B3-9EC2F1E430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30443" y="3236281"/>
            <a:ext cx="0" cy="422275"/>
          </a:xfrm>
          <a:prstGeom prst="straightConnector1">
            <a:avLst/>
          </a:prstGeom>
          <a:noFill/>
          <a:ln w="22225" algn="ctr">
            <a:solidFill>
              <a:schemeClr val="accent2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3B1A2A4F-8FCE-A440-B06F-F831DAF1BF19}"/>
                  </a:ext>
                </a:extLst>
              </p:cNvPr>
              <p:cNvSpPr txBox="1"/>
              <p:nvPr/>
            </p:nvSpPr>
            <p:spPr>
              <a:xfrm>
                <a:off x="8742504" y="2798497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nl-BE" i="1" dirty="0">
                  <a:solidFill>
                    <a:schemeClr val="bg1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3B1A2A4F-8FCE-A440-B06F-F831DAF1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504" y="2798497"/>
                <a:ext cx="408965" cy="4969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A1B6864-246B-8443-A7E8-A922C5DB3C3E}"/>
                  </a:ext>
                </a:extLst>
              </p:cNvPr>
              <p:cNvSpPr txBox="1"/>
              <p:nvPr/>
            </p:nvSpPr>
            <p:spPr>
              <a:xfrm>
                <a:off x="9027077" y="3248129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16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nl-BE" sz="16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nl-BE" sz="1600" b="0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nl-BE" sz="16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l-BE" sz="16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nl-BE" sz="1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BA1B6864-246B-8443-A7E8-A922C5DB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077" y="3248129"/>
                <a:ext cx="408965" cy="496945"/>
              </a:xfrm>
              <a:prstGeom prst="rect">
                <a:avLst/>
              </a:prstGeom>
              <a:blipFill>
                <a:blip r:embed="rId7"/>
                <a:stretch>
                  <a:fillRect l="-14706" t="-7500" r="-411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kstvak 73">
            <a:extLst>
              <a:ext uri="{FF2B5EF4-FFF2-40B4-BE49-F238E27FC236}">
                <a16:creationId xmlns:a16="http://schemas.microsoft.com/office/drawing/2014/main" id="{657A98E8-DBC8-DA4A-BAE9-CA53D21A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163" y="2444771"/>
            <a:ext cx="1000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600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basis SSE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A03D8772-54AE-6F47-AFEA-7635BBEB0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07" y="2650869"/>
            <a:ext cx="20003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400" i="1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Sum of Squares of Errors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466BDA38-9353-3947-9A85-64AF70B3F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583" y="3917294"/>
            <a:ext cx="1011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6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basis RSS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C24BFDA0-B742-9147-937A-561C764A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799" y="4131681"/>
            <a:ext cx="2214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400" i="1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Regression Sum of Squares</a:t>
            </a:r>
          </a:p>
        </p:txBody>
      </p:sp>
      <p:sp>
        <p:nvSpPr>
          <p:cNvPr id="65" name="Ovaal 64">
            <a:extLst>
              <a:ext uri="{FF2B5EF4-FFF2-40B4-BE49-F238E27FC236}">
                <a16:creationId xmlns:a16="http://schemas.microsoft.com/office/drawing/2014/main" id="{A81935F9-CF4F-DF4B-B087-595289C50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724" y="3093406"/>
            <a:ext cx="136525" cy="134937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2" name="Rechte verbindingslijn met pijl 71">
            <a:extLst>
              <a:ext uri="{FF2B5EF4-FFF2-40B4-BE49-F238E27FC236}">
                <a16:creationId xmlns:a16="http://schemas.microsoft.com/office/drawing/2014/main" id="{6D7E9919-26EB-B648-90A3-997169B5B1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00300" y="3250046"/>
            <a:ext cx="0" cy="1152854"/>
          </a:xfrm>
          <a:prstGeom prst="straightConnector1">
            <a:avLst/>
          </a:prstGeom>
          <a:noFill/>
          <a:ln w="22225" algn="ctr">
            <a:solidFill>
              <a:schemeClr val="accent3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Tekstvak 72">
            <a:extLst>
              <a:ext uri="{FF2B5EF4-FFF2-40B4-BE49-F238E27FC236}">
                <a16:creationId xmlns:a16="http://schemas.microsoft.com/office/drawing/2014/main" id="{FAE25219-AFB4-3348-9601-911FC6A70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816" y="2985583"/>
            <a:ext cx="8947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400" baseline="0" dirty="0">
                <a:solidFill>
                  <a:schemeClr val="accent3"/>
                </a:solidFill>
                <a:latin typeface="Times New Roman" panose="02020603050405020304" pitchFamily="18" charset="0"/>
              </a:rPr>
              <a:t>basis TSS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51D5343D-D232-874B-94AF-5537617CC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496" y="3203070"/>
            <a:ext cx="17036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1400" i="1" baseline="0" dirty="0">
                <a:solidFill>
                  <a:schemeClr val="accent3"/>
                </a:solidFill>
                <a:latin typeface="Times New Roman" panose="02020603050405020304" pitchFamily="18" charset="0"/>
              </a:rPr>
              <a:t>Total Sum of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11FDA259-F644-0449-8E39-224CC171CCF7}"/>
                  </a:ext>
                </a:extLst>
              </p:cNvPr>
              <p:cNvSpPr txBox="1"/>
              <p:nvPr/>
            </p:nvSpPr>
            <p:spPr>
              <a:xfrm>
                <a:off x="7974603" y="3622310"/>
                <a:ext cx="408965" cy="496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nl-BE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nl-BE" sz="2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nl-BE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nl-BE" sz="2000" dirty="0">
                  <a:solidFill>
                    <a:schemeClr val="accent3"/>
                  </a:solidFill>
                  <a:latin typeface="Gotham" panose="02000603040000020004" pitchFamily="2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11FDA259-F644-0449-8E39-224CC171C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603" y="3622310"/>
                <a:ext cx="408965" cy="496945"/>
              </a:xfrm>
              <a:prstGeom prst="rect">
                <a:avLst/>
              </a:prstGeom>
              <a:blipFill>
                <a:blip r:embed="rId8"/>
                <a:stretch>
                  <a:fillRect l="-18182" r="-7878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3D9BE8E1-135A-5D4D-BEC0-63AFF82199A9}"/>
                  </a:ext>
                </a:extLst>
              </p:cNvPr>
              <p:cNvSpPr txBox="1"/>
              <p:nvPr/>
            </p:nvSpPr>
            <p:spPr>
              <a:xfrm>
                <a:off x="1461231" y="4300485"/>
                <a:ext cx="408965" cy="387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nl-BE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nl-BE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</m:t>
                        </m:r>
                      </m:e>
                      <m:sup>
                        <m:r>
                          <a:rPr lang="nl-BE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sz="4400" dirty="0">
                    <a:solidFill>
                      <a:schemeClr val="tx1"/>
                    </a:solidFill>
                    <a:latin typeface="Gotham" panose="02000603040000020004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nl-BE" sz="4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𝑅𝑆𝑆</m:t>
                        </m:r>
                      </m:num>
                      <m:den>
                        <m:r>
                          <a:rPr lang="nl-BE" sz="4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𝑇𝑆𝑆</m:t>
                        </m:r>
                      </m:den>
                    </m:f>
                  </m:oMath>
                </a14:m>
                <a:r>
                  <a:rPr lang="nl-BE" sz="4400" dirty="0">
                    <a:solidFill>
                      <a:schemeClr val="tx1"/>
                    </a:solidFill>
                    <a:latin typeface="Gotham" panose="02000603040000020004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3D9BE8E1-135A-5D4D-BEC0-63AFF8219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31" y="4300485"/>
                <a:ext cx="408965" cy="387445"/>
              </a:xfrm>
              <a:prstGeom prst="rect">
                <a:avLst/>
              </a:prstGeom>
              <a:blipFill>
                <a:blip r:embed="rId9"/>
                <a:stretch>
                  <a:fillRect l="-45455" t="-6250" r="-351515" b="-19062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kstvak 54">
            <a:extLst>
              <a:ext uri="{FF2B5EF4-FFF2-40B4-BE49-F238E27FC236}">
                <a16:creationId xmlns:a16="http://schemas.microsoft.com/office/drawing/2014/main" id="{E034BCC7-E475-5E3A-8930-9C96513A9884}"/>
              </a:ext>
            </a:extLst>
          </p:cNvPr>
          <p:cNvSpPr txBox="1"/>
          <p:nvPr/>
        </p:nvSpPr>
        <p:spPr>
          <a:xfrm>
            <a:off x="7325991" y="6380488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6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Autonome motivatie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54077257-D117-118D-F22F-4A85BFF8B9AF}"/>
              </a:ext>
            </a:extLst>
          </p:cNvPr>
          <p:cNvSpPr txBox="1"/>
          <p:nvPr/>
        </p:nvSpPr>
        <p:spPr>
          <a:xfrm rot="16200000">
            <a:off x="4629881" y="4320342"/>
            <a:ext cx="2133601" cy="245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6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Resultaat Statistiek B</a:t>
            </a:r>
          </a:p>
        </p:txBody>
      </p:sp>
    </p:spTree>
    <p:extLst>
      <p:ext uri="{BB962C8B-B14F-4D97-AF65-F5344CB8AC3E}">
        <p14:creationId xmlns:p14="http://schemas.microsoft.com/office/powerpoint/2010/main" val="6950892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86AF7-2311-3A49-84CF-C521268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goed is het model?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EC406F8-61A7-D542-9D86-15EBB50D1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51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156021-CE2C-794F-8DBA-37752D4A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Methode 1: visueel</a:t>
            </a:r>
          </a:p>
          <a:p>
            <a:r>
              <a:rPr lang="nl-BE" dirty="0"/>
              <a:t>Methode 2: </a:t>
            </a:r>
          </a:p>
          <a:p>
            <a:pPr lvl="1"/>
            <a:r>
              <a:rPr lang="nl-BE" dirty="0"/>
              <a:t>determinatiecoëfficiënt (</a:t>
            </a:r>
            <a:r>
              <a:rPr lang="nl-BE" i="1" dirty="0"/>
              <a:t>R</a:t>
            </a:r>
            <a:r>
              <a:rPr lang="nl-BE" i="1" baseline="30000" dirty="0"/>
              <a:t>2</a:t>
            </a:r>
            <a:r>
              <a:rPr lang="nl-BE" dirty="0"/>
              <a:t>)</a:t>
            </a:r>
          </a:p>
          <a:p>
            <a:pPr lvl="1"/>
            <a:r>
              <a:rPr lang="en-GB" altLang="nl-BE" dirty="0"/>
              <a:t>% van de </a:t>
            </a:r>
            <a:r>
              <a:rPr lang="en-GB" altLang="nl-BE" dirty="0" err="1"/>
              <a:t>variantie</a:t>
            </a:r>
            <a:r>
              <a:rPr lang="en-GB" altLang="nl-BE" dirty="0"/>
              <a:t> in </a:t>
            </a:r>
            <a:r>
              <a:rPr lang="nl-BE" altLang="nl-BE" b="1" dirty="0">
                <a:solidFill>
                  <a:srgbClr val="105F03"/>
                </a:solidFill>
              </a:rPr>
              <a:t>Y</a:t>
            </a:r>
            <a:r>
              <a:rPr lang="en-GB" altLang="nl-BE" dirty="0"/>
              <a:t> </a:t>
            </a:r>
            <a:r>
              <a:rPr lang="en-GB" altLang="nl-BE" dirty="0" err="1"/>
              <a:t>voorspeld</a:t>
            </a:r>
            <a:r>
              <a:rPr lang="en-GB" altLang="nl-BE" dirty="0"/>
              <a:t> door </a:t>
            </a:r>
            <a:r>
              <a:rPr lang="nl-BE" altLang="nl-BE" b="1" dirty="0">
                <a:solidFill>
                  <a:srgbClr val="7E002F"/>
                </a:solidFill>
              </a:rPr>
              <a:t>X</a:t>
            </a:r>
            <a:endParaRPr lang="nl-BE" baseline="30000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6FF1606-D3A9-7A4F-948A-756BB7688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64411"/>
              </p:ext>
            </p:extLst>
          </p:nvPr>
        </p:nvGraphicFramePr>
        <p:xfrm>
          <a:off x="3076821" y="3805237"/>
          <a:ext cx="6320398" cy="243205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9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1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R²</a:t>
                      </a:r>
                      <a:endParaRPr kumimoji="0" lang="nl-BE" altLang="nl-BE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1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Cohen</a:t>
                      </a:r>
                      <a:r>
                        <a:rPr kumimoji="0" lang="nl-BE" altLang="nl-NL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’</a:t>
                      </a:r>
                      <a:r>
                        <a:rPr kumimoji="0" lang="nl-BE" altLang="nl-BE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kumimoji="0" lang="nl-BE" altLang="nl-BE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vuistregel</a:t>
                      </a:r>
                      <a:endParaRPr kumimoji="0" lang="nl-BE" altLang="nl-B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 horzOverflow="overflow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1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≥ 0.14</a:t>
                      </a:r>
                      <a:endParaRPr kumimoji="0" lang="nl-BE" altLang="nl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1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Groot</a:t>
                      </a:r>
                      <a:endParaRPr kumimoji="0" lang="nl-BE" altLang="nl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1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0.06-0.14</a:t>
                      </a:r>
                      <a:endParaRPr kumimoji="0" lang="nl-BE" altLang="nl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1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Medium </a:t>
                      </a:r>
                      <a:endParaRPr kumimoji="0" lang="nl-BE" altLang="nl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1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0.01-0.06</a:t>
                      </a:r>
                      <a:endParaRPr kumimoji="0" lang="nl-BE" altLang="nl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1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Klein</a:t>
                      </a:r>
                      <a:endParaRPr kumimoji="0" lang="nl-BE" altLang="nl-B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1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≤ 0.01</a:t>
                      </a:r>
                      <a:endParaRPr kumimoji="0" lang="nl-BE" altLang="nl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1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0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D62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Verwaarloosbaar effect</a:t>
                      </a:r>
                      <a:endParaRPr kumimoji="0" lang="nl-BE" altLang="nl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1913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62ABF-FA98-224C-80D0-32D8EEAF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egressie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FBF0C84-80EF-D34A-9358-9BF7585BD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52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D5E720-9E63-0846-9387-C25CBD5C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Model1 &lt;- lm(Resultaat ~ Autonome_mot, data = StatistiekB)</a:t>
            </a:r>
          </a:p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summary(Model1)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lm(formula = Resultaat ~ Autonome_mot, data = StatistiekB)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Residuals: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Min      1Q  Median      3Q     Max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-3.3142 -0.7346 -0.0244  0.7036  3.4245 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Estimate Std. Error t value Pr(&gt;|t|)   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2.345113   0.275843   8.502 3.43e-16 ***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Autonome_mot 0.144893   0.004531  31.979  &lt; 2e-16 ***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Signif. codes:  0 ‘***’ 0.001 ‘**’ 0.01 ‘*’ 0.05 ‘.’ 0.1 ‘ ’ 1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1.006 on 414 degrees of freedom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(84 observations deleted due to missingness)</a:t>
            </a:r>
          </a:p>
          <a:p>
            <a:pPr marL="0" indent="0">
              <a:buNone/>
            </a:pPr>
            <a:r>
              <a:rPr lang="nl-B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0.7118,	Adjusted R-squared:  0.7111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 1023 on 1 and 414 DF,  p-value: &lt; 2.2e-16</a:t>
            </a:r>
          </a:p>
        </p:txBody>
      </p:sp>
      <p:pic>
        <p:nvPicPr>
          <p:cNvPr id="5" name="Picture 2" descr="Afbeeldingsresultaat voor R">
            <a:extLst>
              <a:ext uri="{FF2B5EF4-FFF2-40B4-BE49-F238E27FC236}">
                <a16:creationId xmlns:a16="http://schemas.microsoft.com/office/drawing/2014/main" id="{946DB829-E028-2A41-BAE7-67414F2B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667" l="4000" r="94667">
                        <a14:foregroundMark x1="15556" y1="24889" x2="4000" y2="64000"/>
                        <a14:foregroundMark x1="4000" y1="64000" x2="4000" y2="65778"/>
                        <a14:foregroundMark x1="19556" y1="12000" x2="55111" y2="7556"/>
                        <a14:foregroundMark x1="55111" y1="7556" x2="61333" y2="7556"/>
                        <a14:foregroundMark x1="20000" y1="51556" x2="35111" y2="84000"/>
                        <a14:foregroundMark x1="35111" y1="84000" x2="57333" y2="84000"/>
                        <a14:foregroundMark x1="57333" y1="84000" x2="76444" y2="71556"/>
                        <a14:foregroundMark x1="76444" y1="71556" x2="80000" y2="51556"/>
                        <a14:foregroundMark x1="80000" y1="51556" x2="76000" y2="44444"/>
                        <a14:foregroundMark x1="47111" y1="58222" x2="55556" y2="67111"/>
                        <a14:foregroundMark x1="39556" y1="53333" x2="39556" y2="26222"/>
                        <a14:foregroundMark x1="47111" y1="35111" x2="55556" y2="38222"/>
                        <a14:foregroundMark x1="48889" y1="28000" x2="65778" y2="30222"/>
                        <a14:foregroundMark x1="65778" y1="30222" x2="56000" y2="44444"/>
                        <a14:foregroundMark x1="56000" y1="44444" x2="65333" y2="68000"/>
                        <a14:foregroundMark x1="31556" y1="67111" x2="45333" y2="67111"/>
                        <a14:foregroundMark x1="81333" y1="35556" x2="89778" y2="64000"/>
                        <a14:foregroundMark x1="62667" y1="90222" x2="82667" y2="83556"/>
                        <a14:foregroundMark x1="82667" y1="83556" x2="91111" y2="64444"/>
                        <a14:foregroundMark x1="91111" y1="64444" x2="88000" y2="24000"/>
                        <a14:foregroundMark x1="88000" y1="24000" x2="78667" y2="16444"/>
                        <a14:foregroundMark x1="39556" y1="92889" x2="39556" y2="92889"/>
                        <a14:foregroundMark x1="43111" y1="98667" x2="51556" y2="99111"/>
                        <a14:foregroundMark x1="39556" y1="67111" x2="39556" y2="56444"/>
                        <a14:foregroundMark x1="24444" y1="8444" x2="31111" y2="5778"/>
                        <a14:foregroundMark x1="48444" y1="48889" x2="54222" y2="52889"/>
                        <a14:foregroundMark x1="93333" y1="44000" x2="94667" y2="50667"/>
                        <a14:foregroundMark x1="33778" y1="4889" x2="50667" y2="2667"/>
                        <a14:foregroundMark x1="50667" y1="2667" x2="51556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8" y="662915"/>
            <a:ext cx="504703" cy="5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27DE697-3010-A148-9621-1CA765F6D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8520"/>
              </p:ext>
            </p:extLst>
          </p:nvPr>
        </p:nvGraphicFramePr>
        <p:xfrm>
          <a:off x="10168128" y="207218"/>
          <a:ext cx="1853184" cy="18750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18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Model schatten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Slope en intercept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Significantie parameters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/>
                        <a:t>Model fit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459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62ABF-FA98-224C-80D0-32D8EEAF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egressie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FBF0C84-80EF-D34A-9358-9BF7585BD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53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D5E720-9E63-0846-9387-C25CBD5C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Model1 &lt;- lm(Resultaat ~ Autonome_mot, data = StatistiekB)</a:t>
            </a:r>
          </a:p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summary(Model1)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lm(formula = Resultaat ~ Autonome_mot, data = StatistiekB)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Residuals: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Min      1Q  Median      3Q     Max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-3.3142 -0.7346 -0.0244  0.7036  3.4245 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Estimate Std. Error t value Pr(&gt;|t|)   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2.345113   0.275843   8.502 3.43e-16 ***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Autonome_mot 0.144893   0.004531  31.979  &lt; 2e-16 ***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Signif. codes:  0 ‘***’ 0.001 ‘**’ 0.01 ‘*’ 0.05 ‘.’ 0.1 ‘ ’ 1</a:t>
            </a:r>
          </a:p>
          <a:p>
            <a:pPr marL="0" indent="0">
              <a:buNone/>
            </a:pPr>
            <a:endParaRPr lang="nl-BE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1.006 on 414 degrees of freedom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(84 observations deleted due to missingness)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0.7118,	Adjusted R-squared:  0.7111 </a:t>
            </a:r>
          </a:p>
          <a:p>
            <a:pPr marL="0" indent="0">
              <a:buNone/>
            </a:pPr>
            <a:r>
              <a:rPr lang="nl-BE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 1023 on 1 and 414 DF,  </a:t>
            </a:r>
            <a:r>
              <a:rPr lang="nl-B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p-value: &lt; 2.2e-16</a:t>
            </a:r>
          </a:p>
        </p:txBody>
      </p:sp>
      <p:pic>
        <p:nvPicPr>
          <p:cNvPr id="5" name="Picture 2" descr="Afbeeldingsresultaat voor R">
            <a:extLst>
              <a:ext uri="{FF2B5EF4-FFF2-40B4-BE49-F238E27FC236}">
                <a16:creationId xmlns:a16="http://schemas.microsoft.com/office/drawing/2014/main" id="{946DB829-E028-2A41-BAE7-67414F2B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667" l="4000" r="94667">
                        <a14:foregroundMark x1="15556" y1="24889" x2="4000" y2="64000"/>
                        <a14:foregroundMark x1="4000" y1="64000" x2="4000" y2="65778"/>
                        <a14:foregroundMark x1="19556" y1="12000" x2="55111" y2="7556"/>
                        <a14:foregroundMark x1="55111" y1="7556" x2="61333" y2="7556"/>
                        <a14:foregroundMark x1="20000" y1="51556" x2="35111" y2="84000"/>
                        <a14:foregroundMark x1="35111" y1="84000" x2="57333" y2="84000"/>
                        <a14:foregroundMark x1="57333" y1="84000" x2="76444" y2="71556"/>
                        <a14:foregroundMark x1="76444" y1="71556" x2="80000" y2="51556"/>
                        <a14:foregroundMark x1="80000" y1="51556" x2="76000" y2="44444"/>
                        <a14:foregroundMark x1="47111" y1="58222" x2="55556" y2="67111"/>
                        <a14:foregroundMark x1="39556" y1="53333" x2="39556" y2="26222"/>
                        <a14:foregroundMark x1="47111" y1="35111" x2="55556" y2="38222"/>
                        <a14:foregroundMark x1="48889" y1="28000" x2="65778" y2="30222"/>
                        <a14:foregroundMark x1="65778" y1="30222" x2="56000" y2="44444"/>
                        <a14:foregroundMark x1="56000" y1="44444" x2="65333" y2="68000"/>
                        <a14:foregroundMark x1="31556" y1="67111" x2="45333" y2="67111"/>
                        <a14:foregroundMark x1="81333" y1="35556" x2="89778" y2="64000"/>
                        <a14:foregroundMark x1="62667" y1="90222" x2="82667" y2="83556"/>
                        <a14:foregroundMark x1="82667" y1="83556" x2="91111" y2="64444"/>
                        <a14:foregroundMark x1="91111" y1="64444" x2="88000" y2="24000"/>
                        <a14:foregroundMark x1="88000" y1="24000" x2="78667" y2="16444"/>
                        <a14:foregroundMark x1="39556" y1="92889" x2="39556" y2="92889"/>
                        <a14:foregroundMark x1="43111" y1="98667" x2="51556" y2="99111"/>
                        <a14:foregroundMark x1="39556" y1="67111" x2="39556" y2="56444"/>
                        <a14:foregroundMark x1="24444" y1="8444" x2="31111" y2="5778"/>
                        <a14:foregroundMark x1="48444" y1="48889" x2="54222" y2="52889"/>
                        <a14:foregroundMark x1="93333" y1="44000" x2="94667" y2="50667"/>
                        <a14:foregroundMark x1="33778" y1="4889" x2="50667" y2="2667"/>
                        <a14:foregroundMark x1="50667" y1="2667" x2="51556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8" y="662915"/>
            <a:ext cx="504703" cy="5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27DE697-3010-A148-9621-1CA765F6D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63285"/>
              </p:ext>
            </p:extLst>
          </p:nvPr>
        </p:nvGraphicFramePr>
        <p:xfrm>
          <a:off x="10168128" y="207218"/>
          <a:ext cx="1853184" cy="18750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18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Model schatten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Slope en intercept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Significantie parameters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Model fit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/>
                        <a:t>Significantie model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dirty="0"/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5239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62ABF-FA98-224C-80D0-32D8EEAF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egressie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FBF0C84-80EF-D34A-9358-9BF7585BD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54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D5E720-9E63-0846-9387-C25CBD5C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plot(StatistiekB$Autonome_mot, StatistiekB$Resultaat,</a:t>
            </a:r>
          </a:p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xlab = "Autonome motivatie", ylab = "Resultaat", col = "blue")</a:t>
            </a:r>
          </a:p>
          <a:p>
            <a:pPr marL="0" indent="0">
              <a:buNone/>
            </a:pPr>
            <a:r>
              <a:rPr lang="nl-BE" sz="12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abline(reg = Model1)</a:t>
            </a:r>
          </a:p>
          <a:p>
            <a:pPr marL="0" indent="0">
              <a:buNone/>
            </a:pPr>
            <a:endParaRPr lang="nl-BE" sz="120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Afbeeldingsresultaat voor R">
            <a:extLst>
              <a:ext uri="{FF2B5EF4-FFF2-40B4-BE49-F238E27FC236}">
                <a16:creationId xmlns:a16="http://schemas.microsoft.com/office/drawing/2014/main" id="{946DB829-E028-2A41-BAE7-67414F2B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667" l="4000" r="94667">
                        <a14:foregroundMark x1="15556" y1="24889" x2="4000" y2="64000"/>
                        <a14:foregroundMark x1="4000" y1="64000" x2="4000" y2="65778"/>
                        <a14:foregroundMark x1="19556" y1="12000" x2="55111" y2="7556"/>
                        <a14:foregroundMark x1="55111" y1="7556" x2="61333" y2="7556"/>
                        <a14:foregroundMark x1="20000" y1="51556" x2="35111" y2="84000"/>
                        <a14:foregroundMark x1="35111" y1="84000" x2="57333" y2="84000"/>
                        <a14:foregroundMark x1="57333" y1="84000" x2="76444" y2="71556"/>
                        <a14:foregroundMark x1="76444" y1="71556" x2="80000" y2="51556"/>
                        <a14:foregroundMark x1="80000" y1="51556" x2="76000" y2="44444"/>
                        <a14:foregroundMark x1="47111" y1="58222" x2="55556" y2="67111"/>
                        <a14:foregroundMark x1="39556" y1="53333" x2="39556" y2="26222"/>
                        <a14:foregroundMark x1="47111" y1="35111" x2="55556" y2="38222"/>
                        <a14:foregroundMark x1="48889" y1="28000" x2="65778" y2="30222"/>
                        <a14:foregroundMark x1="65778" y1="30222" x2="56000" y2="44444"/>
                        <a14:foregroundMark x1="56000" y1="44444" x2="65333" y2="68000"/>
                        <a14:foregroundMark x1="31556" y1="67111" x2="45333" y2="67111"/>
                        <a14:foregroundMark x1="81333" y1="35556" x2="89778" y2="64000"/>
                        <a14:foregroundMark x1="62667" y1="90222" x2="82667" y2="83556"/>
                        <a14:foregroundMark x1="82667" y1="83556" x2="91111" y2="64444"/>
                        <a14:foregroundMark x1="91111" y1="64444" x2="88000" y2="24000"/>
                        <a14:foregroundMark x1="88000" y1="24000" x2="78667" y2="16444"/>
                        <a14:foregroundMark x1="39556" y1="92889" x2="39556" y2="92889"/>
                        <a14:foregroundMark x1="43111" y1="98667" x2="51556" y2="99111"/>
                        <a14:foregroundMark x1="39556" y1="67111" x2="39556" y2="56444"/>
                        <a14:foregroundMark x1="24444" y1="8444" x2="31111" y2="5778"/>
                        <a14:foregroundMark x1="48444" y1="48889" x2="54222" y2="52889"/>
                        <a14:foregroundMark x1="93333" y1="44000" x2="94667" y2="50667"/>
                        <a14:foregroundMark x1="33778" y1="4889" x2="50667" y2="2667"/>
                        <a14:foregroundMark x1="50667" y1="2667" x2="51556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8" y="662915"/>
            <a:ext cx="504703" cy="5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27DE697-3010-A148-9621-1CA765F6D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58107"/>
              </p:ext>
            </p:extLst>
          </p:nvPr>
        </p:nvGraphicFramePr>
        <p:xfrm>
          <a:off x="10168128" y="207218"/>
          <a:ext cx="1853184" cy="18750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18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Model schatten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Slope en intercept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Significantie parameters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Model fit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nl-BE" sz="1200" b="0" dirty="0"/>
                        <a:t>Significantie model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/>
                        <a:t>Visueel voorstellen</a:t>
                      </a:r>
                    </a:p>
                  </a:txBody>
                  <a:tcPr marL="91410" marR="91410" marT="45735" marB="457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DEB5CB8A-210C-3545-A84F-39E31A4D1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857" y="2258842"/>
            <a:ext cx="5918906" cy="3311964"/>
          </a:xfrm>
          <a:prstGeom prst="rect">
            <a:avLst/>
          </a:prstGeom>
        </p:spPr>
      </p:pic>
      <p:sp>
        <p:nvSpPr>
          <p:cNvPr id="8" name="Wolkvormige toelichting 7">
            <a:extLst>
              <a:ext uri="{FF2B5EF4-FFF2-40B4-BE49-F238E27FC236}">
                <a16:creationId xmlns:a16="http://schemas.microsoft.com/office/drawing/2014/main" id="{E9834367-2BE4-8A4B-A3A1-0709D9CB4FD1}"/>
              </a:ext>
            </a:extLst>
          </p:cNvPr>
          <p:cNvSpPr/>
          <p:nvPr/>
        </p:nvSpPr>
        <p:spPr bwMode="auto">
          <a:xfrm>
            <a:off x="7351776" y="4542598"/>
            <a:ext cx="4742688" cy="1694689"/>
          </a:xfrm>
          <a:prstGeom prst="cloudCallout">
            <a:avLst>
              <a:gd name="adj1" fmla="val -74201"/>
              <a:gd name="adj2" fmla="val -216637"/>
            </a:avLst>
          </a:prstGeom>
          <a:solidFill>
            <a:srgbClr val="2A77CF"/>
          </a:solidFill>
          <a:ln>
            <a:solidFill>
              <a:srgbClr val="2A77CF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929DC46-0501-0B49-8238-D99290C5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672" y="5169778"/>
            <a:ext cx="3850577" cy="4291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buFontTx/>
              <a:buNone/>
              <a:defRPr/>
            </a:pPr>
            <a:r>
              <a:rPr lang="nl-BE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&gt; plot(Gegevens$x, Gegevens$y)</a:t>
            </a:r>
          </a:p>
          <a:p>
            <a:pPr>
              <a:buFontTx/>
              <a:buNone/>
              <a:defRPr/>
            </a:pPr>
            <a:r>
              <a:rPr lang="nl-BE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&gt; abline(reg=Model1</a:t>
            </a:r>
            <a:r>
              <a:rPr lang="nl-BE" sz="1400" kern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ea typeface="ＭＳ Ｐゴシック" charset="-128"/>
                <a:cs typeface="Courier New" pitchFamily="49" charset="0"/>
              </a:rPr>
              <a:t>)</a:t>
            </a:r>
          </a:p>
          <a:p>
            <a:pPr>
              <a:defRPr/>
            </a:pPr>
            <a:endParaRPr lang="nl-BE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nl-BE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  <a:p>
            <a:pPr>
              <a:defRPr/>
            </a:pPr>
            <a:endParaRPr lang="nl-NL" sz="1400" b="1" kern="0" baseline="0" dirty="0">
              <a:latin typeface="Courier New" panose="02070309020205020404" pitchFamily="49" charset="0"/>
              <a:ea typeface="ＭＳ Ｐゴシック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1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95E3E2C-A823-1240-87B6-6EAD5DE6A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55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E5430D-CD53-7642-86E1-BD495317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Bivariate regressieanalyse samengevat…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2E06DD-5EEF-C245-925D-855E9B4220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4313" y="2272145"/>
            <a:ext cx="5365090" cy="3965142"/>
          </a:xfrm>
        </p:spPr>
        <p:txBody>
          <a:bodyPr/>
          <a:lstStyle/>
          <a:p>
            <a:r>
              <a:rPr lang="nl-BE" dirty="0"/>
              <a:t>Intercept + slope</a:t>
            </a:r>
          </a:p>
          <a:p>
            <a:r>
              <a:rPr lang="nl-BE" dirty="0"/>
              <a:t>Statistische significantie parameters?</a:t>
            </a:r>
          </a:p>
          <a:p>
            <a:r>
              <a:rPr lang="nl-BE" dirty="0"/>
              <a:t>Model fit? (</a:t>
            </a:r>
            <a:r>
              <a:rPr lang="nl-BE" i="1" dirty="0"/>
              <a:t>R</a:t>
            </a:r>
            <a:r>
              <a:rPr lang="nl-BE" i="1" baseline="30000" dirty="0"/>
              <a:t>2</a:t>
            </a:r>
            <a:r>
              <a:rPr lang="nl-BE" dirty="0"/>
              <a:t>)</a:t>
            </a:r>
          </a:p>
          <a:p>
            <a:r>
              <a:rPr lang="nl-BE" dirty="0"/>
              <a:t>Statistische significantie model?</a:t>
            </a:r>
          </a:p>
          <a:p>
            <a:r>
              <a:rPr lang="nl-BE" dirty="0"/>
              <a:t>(Visualisatie a.d.h.v. scatterplot met regressielijn)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02CB0FD9-9CCA-654F-A7ED-877FDBB83B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-37075" b="-37075"/>
          <a:stretch/>
        </p:blipFill>
        <p:spPr>
          <a:xfrm>
            <a:off x="623889" y="620713"/>
            <a:ext cx="5145732" cy="5616575"/>
          </a:xfr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3015256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22E76-2806-584A-A6BE-AB07F6EE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Huiswerk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233C605-2ED2-F44A-A358-6A35CD7A3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56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13B50C-7025-3A46-B273-07690D17F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Hoofdstuk rond meervoudige regressieanalyse en assumpties bij regressieanalyse doornemen</a:t>
            </a:r>
          </a:p>
          <a:p>
            <a:r>
              <a:rPr lang="nl-BE" dirty="0"/>
              <a:t>Bijhorende videolessen bekijken</a:t>
            </a:r>
          </a:p>
          <a:p>
            <a:r>
              <a:rPr lang="nl-BE" dirty="0"/>
              <a:t>Script!</a:t>
            </a:r>
          </a:p>
          <a:p>
            <a:endParaRPr lang="nl-BE" dirty="0"/>
          </a:p>
          <a:p>
            <a:r>
              <a:rPr lang="nl-BE" dirty="0"/>
              <a:t>ZSO 5 en 6</a:t>
            </a:r>
          </a:p>
        </p:txBody>
      </p:sp>
    </p:spTree>
    <p:extLst>
      <p:ext uri="{BB962C8B-B14F-4D97-AF65-F5344CB8AC3E}">
        <p14:creationId xmlns:p14="http://schemas.microsoft.com/office/powerpoint/2010/main" val="161828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6FC219E-2B52-8B46-BCE5-D6ECF9B24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57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D75492-2D3D-2347-964F-1B7AC12D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44CAC1-9DC2-6147-B2F3-EFB051D8189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BE" dirty="0"/>
              <a:t>Virtuele oefenruimtes</a:t>
            </a:r>
          </a:p>
          <a:p>
            <a:r>
              <a:rPr lang="nl-BE" dirty="0"/>
              <a:t>Individueel oefenen 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47588DA9-5F49-F746-B1D9-BBA874481F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300680" b="-300680"/>
          <a:stretch/>
        </p:blipFill>
        <p:spPr/>
      </p:pic>
    </p:spTree>
    <p:extLst>
      <p:ext uri="{BB962C8B-B14F-4D97-AF65-F5344CB8AC3E}">
        <p14:creationId xmlns:p14="http://schemas.microsoft.com/office/powerpoint/2010/main" val="423663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95E3E2C-A823-1240-87B6-6EAD5DE6A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E5430D-CD53-7642-86E1-BD495317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Correlaties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2E06DD-5EEF-C245-925D-855E9B4220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04BFA3DA-DFC8-E74A-BE29-3A9BE645EE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-20528" b="-20528"/>
          <a:stretch/>
        </p:blipFill>
        <p:spPr>
          <a:xfrm>
            <a:off x="623889" y="620713"/>
            <a:ext cx="5145732" cy="5616575"/>
          </a:xfrm>
        </p:spPr>
      </p:pic>
    </p:spTree>
    <p:extLst>
      <p:ext uri="{BB962C8B-B14F-4D97-AF65-F5344CB8AC3E}">
        <p14:creationId xmlns:p14="http://schemas.microsoft.com/office/powerpoint/2010/main" val="147286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0FB61-251B-914A-9486-F8A70A48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Tussen welke variabelen kan je een correlatie nagaan?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0238EEF-1323-F24A-A56D-C1A5CDB7A4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4F1E21-319E-9546-AC97-01BAFCC56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819900"/>
            <a:ext cx="10944226" cy="4660279"/>
          </a:xfrm>
        </p:spPr>
        <p:txBody>
          <a:bodyPr wrap="square"/>
          <a:lstStyle/>
          <a:p>
            <a:pPr marL="0" indent="0">
              <a:buNone/>
            </a:pPr>
            <a:r>
              <a:rPr lang="nl-BE" sz="16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nl-BE" sz="1600" dirty="0">
                <a:solidFill>
                  <a:srgbClr val="1C00FF"/>
                </a:solidFill>
                <a:latin typeface="Courier New" charset="0"/>
                <a:cs typeface="Courier New" charset="0"/>
              </a:rPr>
              <a:t>str(StatistiekB)</a:t>
            </a:r>
            <a:endParaRPr lang="nl-BE" sz="160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'data.frame':	500 obs. of  7 variables: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StudentID   : chr  "student1" "student2" "student3" "student4"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Academiejaar: Ord.factor w/ 5 levels "1516"&lt;"1617"&lt;..: 1 1 1 1 1 1 1 1 1 1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Videolessen : Ord.factor w/ 3 levels "0"&lt;"1"&lt;"2": 3 3 3 3 2 2 1 3 3 1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Resultaat   : num  12 12 10 12 11 11 7 8 11 13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Autonome_mot: num  72 70 53 67 53 51 37 54 NA 64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Faalangst   : num  47 50 50 42 51 50 53 43 48 50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Interesse   : num  54 62 NA NA 57 58 56 62 NA 65 ...</a:t>
            </a:r>
          </a:p>
          <a:p>
            <a:endParaRPr lang="nl-B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6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0FB61-251B-914A-9486-F8A70A48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Tussen welke variabelen kan je een correlatie nagaan?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0238EEF-1323-F24A-A56D-C1A5CDB7A4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4F1E21-319E-9546-AC97-01BAFCC56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819900"/>
            <a:ext cx="10944226" cy="4660279"/>
          </a:xfrm>
        </p:spPr>
        <p:txBody>
          <a:bodyPr wrap="square"/>
          <a:lstStyle/>
          <a:p>
            <a:pPr marL="0" indent="0">
              <a:buNone/>
            </a:pPr>
            <a:r>
              <a:rPr lang="nl-BE" sz="16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nl-BE" sz="1600" dirty="0">
                <a:solidFill>
                  <a:srgbClr val="1C00FF"/>
                </a:solidFill>
                <a:latin typeface="Courier New" charset="0"/>
                <a:cs typeface="Courier New" charset="0"/>
              </a:rPr>
              <a:t>str(StatistiekB)</a:t>
            </a:r>
            <a:endParaRPr lang="nl-BE" sz="160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'data.frame':	500 obs. of  7 variables: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StudentID   : chr  "student1" "student2" "student3" "student4"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Academiejaar: Ord.factor w/ 5 levels "1516"&lt;"1617"&lt;..: 1 1 1 1 1 1 1 1 1 1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Videolessen : Ord.factor w/ 3 levels "0"&lt;"1"&lt;"2": 3 3 3 3 2 2 1 3 3 1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Resultaat   : num  12 12 10 12 11 11 7 8 11 13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Autonome_mot: num  72 70 53 67 53 51 37 54 NA 64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Faalangst   : num  47 50 50 42 51 50 53 43 48 50 ...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 Interesse   : num  54 62 NA NA 57 58 56 62 NA 65 ...</a:t>
            </a:r>
          </a:p>
          <a:p>
            <a:endParaRPr lang="nl-B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1F63C3F8-5E7D-8F46-B590-8CD68EB598CD}"/>
              </a:ext>
            </a:extLst>
          </p:cNvPr>
          <p:cNvSpPr/>
          <p:nvPr/>
        </p:nvSpPr>
        <p:spPr bwMode="auto">
          <a:xfrm>
            <a:off x="623887" y="3235569"/>
            <a:ext cx="2546252" cy="12044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0451B65-2E3E-994C-A567-9D74AC2604C6}"/>
              </a:ext>
            </a:extLst>
          </p:cNvPr>
          <p:cNvSpPr txBox="1"/>
          <p:nvPr/>
        </p:nvSpPr>
        <p:spPr>
          <a:xfrm>
            <a:off x="1111347" y="4951828"/>
            <a:ext cx="10832123" cy="11254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sz="2800" b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In welke mate hangen faalangst en autonome motivatie samen?</a:t>
            </a:r>
          </a:p>
          <a:p>
            <a:r>
              <a:rPr lang="nl-BE" sz="2800" b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-&gt; In welke mate hangen autonome motivatie en interesse samen?</a:t>
            </a:r>
          </a:p>
          <a:p>
            <a:pPr algn="l"/>
            <a:endParaRPr lang="nl-BE" sz="2800" b="1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0ADED-82C5-1747-844A-29C0DBC8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Visueel nagaan van een verband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59A7160-419B-6A4B-9D6E-02FA550F1E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22FDC0-A4D8-A542-BBC1-5C74DA53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defRPr/>
            </a:pPr>
            <a:endParaRPr lang="nl-BE" dirty="0">
              <a:ea typeface="ＭＳ Ｐゴシック" charset="-128"/>
              <a:cs typeface="ＭＳ Ｐゴシック" pitchFamily="-111" charset="-128"/>
            </a:endParaRPr>
          </a:p>
          <a:p>
            <a:pPr>
              <a:defRPr/>
            </a:pPr>
            <a:endParaRPr lang="nl-BE" dirty="0">
              <a:ea typeface="ＭＳ Ｐゴシック" charset="-128"/>
              <a:cs typeface="ＭＳ Ｐゴシック" pitchFamily="-111" charset="-128"/>
            </a:endParaRPr>
          </a:p>
          <a:p>
            <a:pPr>
              <a:defRPr/>
            </a:pPr>
            <a:endParaRPr lang="nl-BE" dirty="0">
              <a:ea typeface="ＭＳ Ｐゴシック" charset="-128"/>
              <a:cs typeface="ＭＳ Ｐゴシック" pitchFamily="-111" charset="-128"/>
            </a:endParaRPr>
          </a:p>
          <a:p>
            <a:pPr>
              <a:defRPr/>
            </a:pPr>
            <a:endParaRPr lang="nl-BE" dirty="0">
              <a:ea typeface="ＭＳ Ｐゴシック" charset="-128"/>
              <a:cs typeface="ＭＳ Ｐゴシック" pitchFamily="-111" charset="-128"/>
            </a:endParaRPr>
          </a:p>
          <a:p>
            <a:pPr>
              <a:defRPr/>
            </a:pPr>
            <a:endParaRPr lang="nl-BE" dirty="0">
              <a:ea typeface="ＭＳ Ｐゴシック" charset="-128"/>
              <a:cs typeface="ＭＳ Ｐゴシック" pitchFamily="-111" charset="-128"/>
            </a:endParaRPr>
          </a:p>
          <a:p>
            <a:pPr>
              <a:defRPr/>
            </a:pPr>
            <a:endParaRPr lang="nl-BE" dirty="0">
              <a:ea typeface="ＭＳ Ｐゴシック" charset="-128"/>
              <a:cs typeface="ＭＳ Ｐゴシック" pitchFamily="-111" charset="-128"/>
            </a:endParaRPr>
          </a:p>
          <a:p>
            <a:pPr>
              <a:defRPr/>
            </a:pPr>
            <a:endParaRPr lang="nl-BE" sz="1400" dirty="0">
              <a:ea typeface="ＭＳ Ｐゴシック" charset="-128"/>
              <a:cs typeface="ＭＳ Ｐゴシック" pitchFamily="-111" charset="-128"/>
            </a:endParaRPr>
          </a:p>
          <a:p>
            <a:pPr>
              <a:spcBef>
                <a:spcPts val="0"/>
              </a:spcBef>
              <a:defRPr/>
            </a:pPr>
            <a:r>
              <a:rPr lang="nl-BE" dirty="0">
                <a:ea typeface="ＭＳ Ｐゴシック" charset="-128"/>
                <a:cs typeface="ＭＳ Ｐゴシック" pitchFamily="-111" charset="-128"/>
              </a:rPr>
              <a:t>Indien vermoeden causaliteit </a:t>
            </a:r>
            <a:r>
              <a:rPr lang="nl-BE" sz="1600" dirty="0">
                <a:ea typeface="ＭＳ Ｐゴシック" charset="-128"/>
                <a:cs typeface="ＭＳ Ｐゴシック" pitchFamily="-111" charset="-128"/>
              </a:rPr>
              <a:t>(ook al staat dat niet in de onderzoeksvraag zelf)</a:t>
            </a:r>
            <a:r>
              <a:rPr lang="nl-BE" sz="2400" dirty="0">
                <a:ea typeface="ＭＳ Ｐゴシック" charset="-128"/>
                <a:cs typeface="ＭＳ Ｐゴシック" pitchFamily="-111" charset="-128"/>
              </a:rPr>
              <a:t>:</a:t>
            </a:r>
            <a:endParaRPr lang="nl-BE" dirty="0">
              <a:ea typeface="ＭＳ Ｐゴシック" charset="-128"/>
              <a:cs typeface="ＭＳ Ｐゴシック" pitchFamily="-111" charset="-128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nl-BE" i="1" dirty="0">
                <a:ea typeface="ＭＳ Ｐゴシック" charset="-128"/>
                <a:cs typeface="ＭＳ Ｐゴシック" pitchFamily="-111" charset="-128"/>
                <a:sym typeface="Wingdings" pitchFamily="2" charset="2"/>
              </a:rPr>
              <a:t>	</a:t>
            </a:r>
            <a:r>
              <a:rPr lang="nl-BE" sz="2400" b="0" dirty="0">
                <a:ea typeface="ＭＳ Ｐゴシック" charset="-128"/>
                <a:cs typeface="ＭＳ Ｐゴシック" pitchFamily="-111" charset="-128"/>
                <a:sym typeface="Wingdings" pitchFamily="2" charset="2"/>
              </a:rPr>
              <a:t> X-as: </a:t>
            </a:r>
            <a:r>
              <a:rPr lang="nl-BE" sz="2400" b="0" dirty="0">
                <a:ea typeface="ＭＳ Ｐゴシック" charset="-128"/>
                <a:cs typeface="ＭＳ Ｐゴシック" pitchFamily="-111" charset="-128"/>
              </a:rPr>
              <a:t>onafhankelijke variabele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nl-BE" sz="2400" b="0" dirty="0">
                <a:ea typeface="ＭＳ Ｐゴシック" charset="-128"/>
                <a:cs typeface="ＭＳ Ｐゴシック" pitchFamily="-111" charset="-128"/>
                <a:sym typeface="Wingdings" pitchFamily="2" charset="2"/>
              </a:rPr>
              <a:t>	 Y-as: </a:t>
            </a:r>
            <a:r>
              <a:rPr lang="nl-BE" sz="2400" b="0" dirty="0">
                <a:ea typeface="ＭＳ Ｐゴシック" charset="-128"/>
                <a:cs typeface="ＭＳ Ｐゴシック" pitchFamily="-111" charset="-128"/>
              </a:rPr>
              <a:t>afhankelijke variabele</a:t>
            </a:r>
            <a:endParaRPr lang="nl-BE" sz="2400" b="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9C77CBA-F16A-4142-97AD-D333E3685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84"/>
          <a:stretch/>
        </p:blipFill>
        <p:spPr>
          <a:xfrm>
            <a:off x="2456700" y="1412507"/>
            <a:ext cx="7278599" cy="31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29196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inhoud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anchor="ctr"/>
      <a:lstStyle>
        <a:defPPr marL="179388" indent="-179388">
          <a:spcAft>
            <a:spcPts val="450"/>
          </a:spcAft>
          <a:buFont typeface="Arial" charset="0"/>
          <a:buChar char="•"/>
          <a:defRPr sz="1600" dirty="0">
            <a:latin typeface="Verdana" charset="0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elslide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E4096B1224744B14B28F94E3FEB1B" ma:contentTypeVersion="8" ma:contentTypeDescription="Een nieuw document maken." ma:contentTypeScope="" ma:versionID="dd69ad4b946f0bf0a6a24c2874057b2a">
  <xsd:schema xmlns:xsd="http://www.w3.org/2001/XMLSchema" xmlns:xs="http://www.w3.org/2001/XMLSchema" xmlns:p="http://schemas.microsoft.com/office/2006/metadata/properties" xmlns:ns2="6b30ab21-c247-4d68-a057-2d2e000e95f9" targetNamespace="http://schemas.microsoft.com/office/2006/metadata/properties" ma:root="true" ma:fieldsID="89681776de429ea430604d1296cc4f75" ns2:_="">
    <xsd:import namespace="6b30ab21-c247-4d68-a057-2d2e000e95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0ab21-c247-4d68-a057-2d2e000e9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D0706A-AC24-4388-8FEC-96752209316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6b30ab21-c247-4d68-a057-2d2e000e95f9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F64033-C93B-473D-A003-5A50047DA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0ab21-c247-4d68-a057-2d2e000e95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B9CE59-5EAD-4028-B644-D15F631B81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10931</TotalTime>
  <Words>3090</Words>
  <Application>Microsoft Macintosh PowerPoint</Application>
  <PresentationFormat>Breedbeeld</PresentationFormat>
  <Paragraphs>815</Paragraphs>
  <Slides>57</Slides>
  <Notes>54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57</vt:i4>
      </vt:variant>
    </vt:vector>
  </HeadingPairs>
  <TitlesOfParts>
    <vt:vector size="76" baseType="lpstr">
      <vt:lpstr>ＭＳ Ｐゴシック</vt:lpstr>
      <vt:lpstr>Arial</vt:lpstr>
      <vt:lpstr>Calibri</vt:lpstr>
      <vt:lpstr>Calibri Light</vt:lpstr>
      <vt:lpstr>Cambria</vt:lpstr>
      <vt:lpstr>Cambria Math</vt:lpstr>
      <vt:lpstr>Courier New</vt:lpstr>
      <vt:lpstr>Gotham</vt:lpstr>
      <vt:lpstr>ITC Officina Sans Std Book</vt:lpstr>
      <vt:lpstr>StarSymbol</vt:lpstr>
      <vt:lpstr>Symbol</vt:lpstr>
      <vt:lpstr>Times New Roman</vt:lpstr>
      <vt:lpstr>Trebuchet MS</vt:lpstr>
      <vt:lpstr>Verdana</vt:lpstr>
      <vt:lpstr>Wingdings</vt:lpstr>
      <vt:lpstr>UAntwerpen-inhoud</vt:lpstr>
      <vt:lpstr>UAntwerpen_titelslide</vt:lpstr>
      <vt:lpstr>Vergelijking</vt:lpstr>
      <vt:lpstr>Werkblad</vt:lpstr>
      <vt:lpstr>Statistiek B – contactmoment 3</vt:lpstr>
      <vt:lpstr>PowerPoint-presentatie</vt:lpstr>
      <vt:lpstr>Te.   ugblik   </vt:lpstr>
      <vt:lpstr>How to lie with statistics?</vt:lpstr>
      <vt:lpstr>Conclusies?</vt:lpstr>
      <vt:lpstr>Correlaties</vt:lpstr>
      <vt:lpstr>Tussen welke variabelen kan je een correlatie nagaan?</vt:lpstr>
      <vt:lpstr>Tussen welke variabelen kan je een correlatie nagaan?</vt:lpstr>
      <vt:lpstr>Visueel nagaan van een verband</vt:lpstr>
      <vt:lpstr>Richting en sterkte van een verband</vt:lpstr>
      <vt:lpstr>Voorbeelden?</vt:lpstr>
      <vt:lpstr>Voorbeelden?</vt:lpstr>
      <vt:lpstr>Principe achter covariantie</vt:lpstr>
      <vt:lpstr>Principe achter covariantie</vt:lpstr>
      <vt:lpstr>Principe achter covariantie</vt:lpstr>
      <vt:lpstr>Principe achter covariantie</vt:lpstr>
      <vt:lpstr>Principe achter covariantie</vt:lpstr>
      <vt:lpstr>Interpretatie van covariantie</vt:lpstr>
      <vt:lpstr>Interpretatie van covariantie</vt:lpstr>
      <vt:lpstr>Pearson correlatie (rxy)</vt:lpstr>
      <vt:lpstr>Pearson correlatie (rxy)</vt:lpstr>
      <vt:lpstr>Interpretatie effectgrootte</vt:lpstr>
      <vt:lpstr>Veel correlaties in R  (OLP2 functies)</vt:lpstr>
      <vt:lpstr>Veel correlaties plotten in R</vt:lpstr>
      <vt:lpstr>Correlaties samengevat…</vt:lpstr>
      <vt:lpstr>Bivariate regressieanalyse</vt:lpstr>
      <vt:lpstr>Een voorbeeld</vt:lpstr>
      <vt:lpstr>Correlatie</vt:lpstr>
      <vt:lpstr>Functies</vt:lpstr>
      <vt:lpstr>Functies</vt:lpstr>
      <vt:lpstr>Functies</vt:lpstr>
      <vt:lpstr>Functies</vt:lpstr>
      <vt:lpstr>Functies</vt:lpstr>
      <vt:lpstr>Functies</vt:lpstr>
      <vt:lpstr>Functies</vt:lpstr>
      <vt:lpstr>Functies: exact</vt:lpstr>
      <vt:lpstr>Functies: INexact verband</vt:lpstr>
      <vt:lpstr>Terug naar ons voorbeeld…</vt:lpstr>
      <vt:lpstr>Welke functie past het best?</vt:lpstr>
      <vt:lpstr>Welke functie past het best?</vt:lpstr>
      <vt:lpstr>Welke functie past het best?</vt:lpstr>
      <vt:lpstr>   egressie</vt:lpstr>
      <vt:lpstr>   egressie</vt:lpstr>
      <vt:lpstr>   egressie</vt:lpstr>
      <vt:lpstr>Hoe goed is het model?</vt:lpstr>
      <vt:lpstr>Hoe goed is het model?</vt:lpstr>
      <vt:lpstr>Hoe goed is het model?</vt:lpstr>
      <vt:lpstr>Hoe goed is het model?</vt:lpstr>
      <vt:lpstr>Hoe goed is het model?</vt:lpstr>
      <vt:lpstr>Hoe goed is het model?</vt:lpstr>
      <vt:lpstr>Hoe goed is het model?</vt:lpstr>
      <vt:lpstr>   egressie</vt:lpstr>
      <vt:lpstr>   egressie</vt:lpstr>
      <vt:lpstr>   egressie</vt:lpstr>
      <vt:lpstr>Bivariate regressieanalyse samengevat…</vt:lpstr>
      <vt:lpstr>Huiswerk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Sven De Maeyer</cp:lastModifiedBy>
  <cp:revision>250</cp:revision>
  <cp:lastPrinted>2021-02-10T11:32:39Z</cp:lastPrinted>
  <dcterms:created xsi:type="dcterms:W3CDTF">2020-12-07T09:05:54Z</dcterms:created>
  <dcterms:modified xsi:type="dcterms:W3CDTF">2025-03-19T14:11:35Z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0x010100D33E4096B1224744B14B28F94E3FEB1B</vt:lpwstr>
  </property>
</Properties>
</file>